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 id="2147483660" r:id="rId2"/>
  </p:sldMasterIdLst>
  <p:notesMasterIdLst>
    <p:notesMasterId r:id="rId74"/>
  </p:notesMasterIdLst>
  <p:sldIdLst>
    <p:sldId id="413" r:id="rId3"/>
    <p:sldId id="258" r:id="rId4"/>
    <p:sldId id="338" r:id="rId5"/>
    <p:sldId id="339" r:id="rId6"/>
    <p:sldId id="340" r:id="rId7"/>
    <p:sldId id="409" r:id="rId8"/>
    <p:sldId id="342" r:id="rId9"/>
    <p:sldId id="341" r:id="rId10"/>
    <p:sldId id="343" r:id="rId11"/>
    <p:sldId id="344" r:id="rId12"/>
    <p:sldId id="345" r:id="rId13"/>
    <p:sldId id="346" r:id="rId14"/>
    <p:sldId id="347" r:id="rId15"/>
    <p:sldId id="348" r:id="rId16"/>
    <p:sldId id="349" r:id="rId17"/>
    <p:sldId id="350" r:id="rId18"/>
    <p:sldId id="351" r:id="rId19"/>
    <p:sldId id="352" r:id="rId20"/>
    <p:sldId id="353" r:id="rId21"/>
    <p:sldId id="354" r:id="rId22"/>
    <p:sldId id="355" r:id="rId23"/>
    <p:sldId id="356" r:id="rId24"/>
    <p:sldId id="357" r:id="rId25"/>
    <p:sldId id="358" r:id="rId26"/>
    <p:sldId id="359" r:id="rId27"/>
    <p:sldId id="400" r:id="rId28"/>
    <p:sldId id="399" r:id="rId29"/>
    <p:sldId id="360" r:id="rId30"/>
    <p:sldId id="361" r:id="rId31"/>
    <p:sldId id="362" r:id="rId32"/>
    <p:sldId id="410" r:id="rId33"/>
    <p:sldId id="363" r:id="rId34"/>
    <p:sldId id="411" r:id="rId35"/>
    <p:sldId id="366" r:id="rId36"/>
    <p:sldId id="365" r:id="rId37"/>
    <p:sldId id="367" r:id="rId38"/>
    <p:sldId id="368" r:id="rId39"/>
    <p:sldId id="412" r:id="rId40"/>
    <p:sldId id="402" r:id="rId41"/>
    <p:sldId id="403" r:id="rId42"/>
    <p:sldId id="404" r:id="rId43"/>
    <p:sldId id="369" r:id="rId44"/>
    <p:sldId id="370" r:id="rId45"/>
    <p:sldId id="371" r:id="rId46"/>
    <p:sldId id="372" r:id="rId47"/>
    <p:sldId id="373" r:id="rId48"/>
    <p:sldId id="374" r:id="rId49"/>
    <p:sldId id="375" r:id="rId50"/>
    <p:sldId id="376" r:id="rId51"/>
    <p:sldId id="377" r:id="rId52"/>
    <p:sldId id="378" r:id="rId53"/>
    <p:sldId id="379" r:id="rId54"/>
    <p:sldId id="380" r:id="rId55"/>
    <p:sldId id="381" r:id="rId56"/>
    <p:sldId id="382" r:id="rId57"/>
    <p:sldId id="383" r:id="rId58"/>
    <p:sldId id="384" r:id="rId59"/>
    <p:sldId id="385" r:id="rId60"/>
    <p:sldId id="386" r:id="rId61"/>
    <p:sldId id="387" r:id="rId62"/>
    <p:sldId id="388" r:id="rId63"/>
    <p:sldId id="389" r:id="rId64"/>
    <p:sldId id="390" r:id="rId65"/>
    <p:sldId id="391" r:id="rId66"/>
    <p:sldId id="392" r:id="rId67"/>
    <p:sldId id="393" r:id="rId68"/>
    <p:sldId id="394" r:id="rId69"/>
    <p:sldId id="395" r:id="rId70"/>
    <p:sldId id="396" r:id="rId71"/>
    <p:sldId id="397" r:id="rId72"/>
    <p:sldId id="408" r:id="rId73"/>
  </p:sldIdLst>
  <p:sldSz cx="9144000" cy="6858000" type="screen4x3"/>
  <p:notesSz cx="6858000" cy="9144000"/>
  <p:custDataLst>
    <p:tags r:id="rId7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F4FF"/>
    <a:srgbClr val="CCFFFF"/>
    <a:srgbClr val="F5A6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3652" autoAdjust="0"/>
  </p:normalViewPr>
  <p:slideViewPr>
    <p:cSldViewPr snapToGrid="0" showGuides="1">
      <p:cViewPr varScale="1">
        <p:scale>
          <a:sx n="85" d="100"/>
          <a:sy n="85" d="100"/>
        </p:scale>
        <p:origin x="1032" y="52"/>
      </p:cViewPr>
      <p:guideLst>
        <p:guide orient="horz" pos="2160"/>
        <p:guide pos="384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BB0B0A-7FB2-412B-859F-EC3A8F9B9D13}" type="datetimeFigureOut">
              <a:rPr lang="zh-CN" altLang="en-US" smtClean="0"/>
              <a:t>2024/6/19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F3F2CE-909D-4581-8BA8-8DCD318820E5}" type="slidenum">
              <a:rPr lang="zh-CN" altLang="en-US" smtClean="0"/>
              <a:t>‹#›</a:t>
            </a:fld>
            <a:endParaRPr lang="zh-CN" altLang="en-US"/>
          </a:p>
        </p:txBody>
      </p:sp>
    </p:spTree>
    <p:extLst>
      <p:ext uri="{BB962C8B-B14F-4D97-AF65-F5344CB8AC3E}">
        <p14:creationId xmlns:p14="http://schemas.microsoft.com/office/powerpoint/2010/main" val="1932029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userDrawn="1"/>
        </p:nvCxnSpPr>
        <p:spPr>
          <a:xfrm>
            <a:off x="111095" y="693329"/>
            <a:ext cx="8930355" cy="0"/>
          </a:xfrm>
          <a:prstGeom prst="line">
            <a:avLst/>
          </a:prstGeom>
          <a:ln w="25400">
            <a:solidFill>
              <a:srgbClr val="F5A609"/>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4639"/>
            <a:ext cx="8229600" cy="1143000"/>
          </a:xfrm>
          <a:prstGeom prst="rect">
            <a:avLst/>
          </a:prstGeom>
        </p:spPr>
        <p:txBody>
          <a:bodyPr lIns="121963" tIns="60981" rIns="121963" bIns="60981"/>
          <a:lstStyle/>
          <a:p>
            <a:r>
              <a:rPr lang="zh-CN" altLang="en-US"/>
              <a:t>单击此处编辑母版标题样式</a:t>
            </a:r>
          </a:p>
        </p:txBody>
      </p:sp>
      <p:sp>
        <p:nvSpPr>
          <p:cNvPr id="3" name="日期占位符 2"/>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4" name="页脚占位符 3"/>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5" name="灯片编号占位符 4"/>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3" name="页脚占位符 2"/>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4" name="灯片编号占位符 3"/>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1"/>
          </a:xfrm>
          <a:prstGeom prst="rect">
            <a:avLst/>
          </a:prstGeom>
        </p:spPr>
        <p:txBody>
          <a:bodyPr lIns="121963" tIns="60981" rIns="121963" bIns="60981" anchor="b"/>
          <a:lstStyle>
            <a:lvl1pPr algn="l">
              <a:defRPr sz="2700" b="1"/>
            </a:lvl1pPr>
          </a:lstStyle>
          <a:p>
            <a:r>
              <a:rPr lang="zh-CN" altLang="en-US"/>
              <a:t>单击此处编辑母版标题样式</a:t>
            </a:r>
          </a:p>
        </p:txBody>
      </p:sp>
      <p:sp>
        <p:nvSpPr>
          <p:cNvPr id="3" name="内容占位符 2"/>
          <p:cNvSpPr>
            <a:spLocks noGrp="1"/>
          </p:cNvSpPr>
          <p:nvPr>
            <p:ph idx="1"/>
          </p:nvPr>
        </p:nvSpPr>
        <p:spPr>
          <a:xfrm>
            <a:off x="3575050" y="273051"/>
            <a:ext cx="5111750" cy="5853114"/>
          </a:xfrm>
          <a:prstGeom prst="rect">
            <a:avLst/>
          </a:prstGeom>
        </p:spPr>
        <p:txBody>
          <a:bodyPr lIns="121963" tIns="60981" rIns="121963" bIns="60981"/>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3"/>
            <a:ext cx="3008313" cy="4691063"/>
          </a:xfrm>
          <a:prstGeom prst="rect">
            <a:avLst/>
          </a:prstGeom>
        </p:spPr>
        <p:txBody>
          <a:bodyPr lIns="121963" tIns="60981" rIns="121963" bIns="60981"/>
          <a:lstStyle>
            <a:lvl1pPr marL="0" indent="0">
              <a:buNone/>
              <a:defRPr sz="1900"/>
            </a:lvl1pPr>
            <a:lvl2pPr marL="609600" indent="0">
              <a:buNone/>
              <a:defRPr sz="1600"/>
            </a:lvl2pPr>
            <a:lvl3pPr marL="1219200" indent="0">
              <a:buNone/>
              <a:defRPr sz="1300"/>
            </a:lvl3pPr>
            <a:lvl4pPr marL="1828800"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6" name="页脚占位符 5"/>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9"/>
          </a:xfrm>
          <a:prstGeom prst="rect">
            <a:avLst/>
          </a:prstGeom>
        </p:spPr>
        <p:txBody>
          <a:bodyPr lIns="121963" tIns="60981" rIns="121963" bIns="60981" anchor="b"/>
          <a:lstStyle>
            <a:lvl1pPr algn="l">
              <a:defRPr sz="27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lIns="121963" tIns="60981" rIns="121963" bIns="60981"/>
          <a:lstStyle>
            <a:lvl1pPr marL="0" indent="0">
              <a:buNone/>
              <a:defRPr sz="4300"/>
            </a:lvl1pPr>
            <a:lvl2pPr marL="609600" indent="0">
              <a:buNone/>
              <a:defRPr sz="3700"/>
            </a:lvl2pPr>
            <a:lvl3pPr marL="1219200" indent="0">
              <a:buNone/>
              <a:defRPr sz="3200"/>
            </a:lvl3pPr>
            <a:lvl4pPr marL="1828800" indent="0">
              <a:buNone/>
              <a:defRPr sz="2700"/>
            </a:lvl4pPr>
            <a:lvl5pPr marL="2437765" indent="0">
              <a:buNone/>
              <a:defRPr sz="2700"/>
            </a:lvl5pPr>
            <a:lvl6pPr marL="3047365" indent="0">
              <a:buNone/>
              <a:defRPr sz="2700"/>
            </a:lvl6pPr>
            <a:lvl7pPr marL="3656965" indent="0">
              <a:buNone/>
              <a:defRPr sz="2700"/>
            </a:lvl7pPr>
            <a:lvl8pPr marL="4266565" indent="0">
              <a:buNone/>
              <a:defRPr sz="2700"/>
            </a:lvl8pPr>
            <a:lvl9pPr marL="4876165" indent="0">
              <a:buNone/>
              <a:defRPr sz="2700"/>
            </a:lvl9pPr>
          </a:lstStyle>
          <a:p>
            <a:endParaRPr lang="zh-CN" altLang="en-US"/>
          </a:p>
        </p:txBody>
      </p:sp>
      <p:sp>
        <p:nvSpPr>
          <p:cNvPr id="4" name="文本占位符 3"/>
          <p:cNvSpPr>
            <a:spLocks noGrp="1"/>
          </p:cNvSpPr>
          <p:nvPr>
            <p:ph type="body" sz="half" idx="2"/>
          </p:nvPr>
        </p:nvSpPr>
        <p:spPr>
          <a:xfrm>
            <a:off x="1792288" y="5367339"/>
            <a:ext cx="5486400" cy="804863"/>
          </a:xfrm>
          <a:prstGeom prst="rect">
            <a:avLst/>
          </a:prstGeom>
        </p:spPr>
        <p:txBody>
          <a:bodyPr lIns="121963" tIns="60981" rIns="121963" bIns="60981"/>
          <a:lstStyle>
            <a:lvl1pPr marL="0" indent="0">
              <a:buNone/>
              <a:defRPr sz="1900"/>
            </a:lvl1pPr>
            <a:lvl2pPr marL="609600" indent="0">
              <a:buNone/>
              <a:defRPr sz="1600"/>
            </a:lvl2pPr>
            <a:lvl3pPr marL="1219200" indent="0">
              <a:buNone/>
              <a:defRPr sz="1300"/>
            </a:lvl3pPr>
            <a:lvl4pPr marL="1828800"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6" name="页脚占位符 5"/>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1" y="274639"/>
            <a:ext cx="8229600" cy="1143000"/>
          </a:xfrm>
          <a:prstGeom prst="rect">
            <a:avLst/>
          </a:prstGeom>
        </p:spPr>
        <p:txBody>
          <a:bodyPr lIns="121963" tIns="60981" rIns="121963" bIns="60981"/>
          <a:lstStyle/>
          <a:p>
            <a:r>
              <a:rPr lang="zh-CN" altLang="en-US"/>
              <a:t>单击此处编辑母版标题样式</a:t>
            </a:r>
          </a:p>
        </p:txBody>
      </p:sp>
      <p:sp>
        <p:nvSpPr>
          <p:cNvPr id="3" name="竖排文字占位符 2"/>
          <p:cNvSpPr>
            <a:spLocks noGrp="1"/>
          </p:cNvSpPr>
          <p:nvPr>
            <p:ph type="body" orient="vert" idx="1"/>
          </p:nvPr>
        </p:nvSpPr>
        <p:spPr>
          <a:xfrm>
            <a:off x="457201" y="1600203"/>
            <a:ext cx="8229600" cy="4525963"/>
          </a:xfrm>
          <a:prstGeom prst="rect">
            <a:avLst/>
          </a:prstGeom>
        </p:spPr>
        <p:txBody>
          <a:bodyPr vert="eaVert" lIns="121963" tIns="60981" rIns="121963" bIns="6098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5" name="页脚占位符 4"/>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206376"/>
            <a:ext cx="2057400" cy="4387851"/>
          </a:xfrm>
          <a:prstGeom prst="rect">
            <a:avLst/>
          </a:prstGeom>
        </p:spPr>
        <p:txBody>
          <a:bodyPr vert="eaVert" lIns="121963" tIns="60981" rIns="121963" bIns="60981"/>
          <a:lstStyle/>
          <a:p>
            <a:r>
              <a:rPr lang="zh-CN" altLang="en-US"/>
              <a:t>单击此处编辑母版标题样式</a:t>
            </a:r>
          </a:p>
        </p:txBody>
      </p:sp>
      <p:sp>
        <p:nvSpPr>
          <p:cNvPr id="3" name="竖排文字占位符 2"/>
          <p:cNvSpPr>
            <a:spLocks noGrp="1"/>
          </p:cNvSpPr>
          <p:nvPr>
            <p:ph type="body" orient="vert" idx="1"/>
          </p:nvPr>
        </p:nvSpPr>
        <p:spPr>
          <a:xfrm>
            <a:off x="457200" y="206376"/>
            <a:ext cx="6019800" cy="4387851"/>
          </a:xfrm>
          <a:prstGeom prst="rect">
            <a:avLst/>
          </a:prstGeom>
        </p:spPr>
        <p:txBody>
          <a:bodyPr vert="eaVert" lIns="121963" tIns="60981" rIns="121963" bIns="6098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5" name="页脚占位符 4"/>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79" y="3177"/>
            <a:ext cx="9228378" cy="685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4521" y="0"/>
            <a:ext cx="9228619" cy="6858000"/>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3" rIns="91388" bIns="45693" anchor="ctr"/>
          <a:lstStyle/>
          <a:p>
            <a:pPr algn="ctr" eaLnBrk="0" hangingPunct="0">
              <a:defRPr/>
            </a:pPr>
            <a:endParaRPr lang="zh-CN" altLang="en-US" sz="180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1" y="365126"/>
            <a:ext cx="7886700" cy="1325563"/>
          </a:xfrm>
          <a:prstGeom prst="rect">
            <a:avLst/>
          </a:prstGeom>
        </p:spPr>
        <p:txBody>
          <a:bodyPr lIns="91472" tIns="45736" rIns="91472" bIns="45736"/>
          <a:lstStyle/>
          <a:p>
            <a:r>
              <a:rPr lang="zh-CN" altLang="en-US"/>
              <a:t>单击此处编辑母版标题样式</a:t>
            </a:r>
          </a:p>
        </p:txBody>
      </p:sp>
      <p:sp>
        <p:nvSpPr>
          <p:cNvPr id="3" name="内容占位符 2"/>
          <p:cNvSpPr>
            <a:spLocks noGrp="1"/>
          </p:cNvSpPr>
          <p:nvPr>
            <p:ph idx="1"/>
          </p:nvPr>
        </p:nvSpPr>
        <p:spPr>
          <a:xfrm>
            <a:off x="628651" y="1825625"/>
            <a:ext cx="7886700" cy="4351338"/>
          </a:xfrm>
          <a:prstGeom prst="rect">
            <a:avLst/>
          </a:prstGeom>
        </p:spPr>
        <p:txBody>
          <a:bodyPr lIns="91472" tIns="45736" rIns="91472" bIns="45736"/>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628650" y="6356351"/>
            <a:ext cx="2057400" cy="365125"/>
          </a:xfrm>
          <a:prstGeom prst="rect">
            <a:avLst/>
          </a:prstGeom>
        </p:spPr>
        <p:txBody>
          <a:bodyPr lIns="91472" tIns="45736" rIns="91472" bIns="45736"/>
          <a:lstStyle/>
          <a:p>
            <a:endParaRPr lang="zh-CN" altLang="en-US"/>
          </a:p>
        </p:txBody>
      </p:sp>
      <p:sp>
        <p:nvSpPr>
          <p:cNvPr id="5" name="页脚占位符 4"/>
          <p:cNvSpPr>
            <a:spLocks noGrp="1"/>
          </p:cNvSpPr>
          <p:nvPr>
            <p:ph type="ftr" sz="quarter" idx="11"/>
          </p:nvPr>
        </p:nvSpPr>
        <p:spPr>
          <a:xfrm>
            <a:off x="3028951" y="6356351"/>
            <a:ext cx="3086100" cy="365125"/>
          </a:xfrm>
          <a:prstGeom prst="rect">
            <a:avLst/>
          </a:prstGeom>
        </p:spPr>
        <p:txBody>
          <a:bodyPr lIns="91472" tIns="45736" rIns="91472" bIns="45736"/>
          <a:lstStyle/>
          <a:p>
            <a:endParaRPr lang="zh-CN" altLang="en-US"/>
          </a:p>
        </p:txBody>
      </p:sp>
      <p:sp>
        <p:nvSpPr>
          <p:cNvPr id="6" name="灯片编号占位符 5"/>
          <p:cNvSpPr>
            <a:spLocks noGrp="1"/>
          </p:cNvSpPr>
          <p:nvPr>
            <p:ph type="sldNum" sz="quarter" idx="12"/>
          </p:nvPr>
        </p:nvSpPr>
        <p:spPr>
          <a:xfrm>
            <a:off x="6457951" y="6356351"/>
            <a:ext cx="2057400" cy="365125"/>
          </a:xfrm>
          <a:prstGeom prst="rect">
            <a:avLst/>
          </a:prstGeom>
        </p:spPr>
        <p:txBody>
          <a:bodyPr lIns="91472" tIns="45736" rIns="91472" bIns="45736"/>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AE4770-152B-407E-B6FE-91B33E4E01C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ftr="0" dt="0"/>
  <p:txStyles>
    <p:titleStyle>
      <a:lvl1pPr algn="ctr" defTabSz="1218565" rtl="0" eaLnBrk="1" latinLnBrk="0" hangingPunct="1">
        <a:spcBef>
          <a:spcPct val="0"/>
        </a:spcBef>
        <a:buNone/>
        <a:defRPr sz="589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Visio___1111.vsdx"/><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4.emf"/></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22.emf"/><Relationship Id="rId5" Type="http://schemas.openxmlformats.org/officeDocument/2006/relationships/oleObject" Target="../embeddings/oleObject1.bin"/><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3.emf"/></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24.emf"/><Relationship Id="rId4" Type="http://schemas.openxmlformats.org/officeDocument/2006/relationships/image" Target="../media/image270.png"/></Relationships>
</file>

<file path=ppt/slides/_rels/slide2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30.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57.em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61.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 Id="rId6" Type="http://schemas.openxmlformats.org/officeDocument/2006/relationships/image" Target="../media/image63.emf"/><Relationship Id="rId5" Type="http://schemas.openxmlformats.org/officeDocument/2006/relationships/oleObject" Target="../embeddings/oleObject2.bin"/><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 Id="rId6" Type="http://schemas.openxmlformats.org/officeDocument/2006/relationships/image" Target="../media/image64.emf"/><Relationship Id="rId5" Type="http://schemas.openxmlformats.org/officeDocument/2006/relationships/oleObject" Target="../embeddings/oleObject3.bin"/><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67.emf"/></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3251200" y="1122680"/>
            <a:ext cx="5826760" cy="1474470"/>
          </a:xfrm>
          <a:prstGeom prst="rect">
            <a:avLst/>
          </a:prstGeom>
          <a:noFill/>
        </p:spPr>
        <p:txBody>
          <a:bodyPr wrap="square" lIns="121854" tIns="60926" rIns="121854" bIns="60926" rtlCol="0">
            <a:spAutoFit/>
          </a:bodyPr>
          <a:lstStyle/>
          <a:p>
            <a:pPr algn="ctr" defTabSz="1218565"/>
            <a:r>
              <a:rPr lang="zh-CN" altLang="en-US" sz="8800" b="1" dirty="0">
                <a:solidFill>
                  <a:srgbClr val="0070C0"/>
                </a:solidFill>
                <a:latin typeface="微软雅黑" panose="020B0503020204020204" pitchFamily="34" charset="-122"/>
                <a:ea typeface="微软雅黑" panose="020B0503020204020204" pitchFamily="34" charset="-122"/>
              </a:rPr>
              <a:t>机器学习</a:t>
            </a:r>
          </a:p>
        </p:txBody>
      </p:sp>
      <p:sp>
        <p:nvSpPr>
          <p:cNvPr id="24" name="TextBox 23"/>
          <p:cNvSpPr txBox="1"/>
          <p:nvPr/>
        </p:nvSpPr>
        <p:spPr>
          <a:xfrm>
            <a:off x="3251835" y="3139440"/>
            <a:ext cx="5824220" cy="951230"/>
          </a:xfrm>
          <a:prstGeom prst="rect">
            <a:avLst/>
          </a:prstGeom>
          <a:noFill/>
        </p:spPr>
        <p:txBody>
          <a:bodyPr wrap="square" lIns="121854" tIns="60926" rIns="121854" bIns="60926" rtlCol="0">
            <a:spAutoFit/>
          </a:bodyPr>
          <a:lstStyle/>
          <a:p>
            <a:pPr algn="ctr" defTabSz="1218565"/>
            <a:r>
              <a:rPr lang="zh-CN" altLang="en-US" sz="5395" b="1" dirty="0">
                <a:solidFill>
                  <a:srgbClr val="0070C0"/>
                </a:solidFill>
                <a:latin typeface="微软雅黑" panose="020B0503020204020204" pitchFamily="34" charset="-122"/>
                <a:ea typeface="微软雅黑" panose="020B0503020204020204" pitchFamily="34" charset="-122"/>
              </a:rPr>
              <a:t>第七章 神经网络</a:t>
            </a:r>
          </a:p>
        </p:txBody>
      </p:sp>
      <p:cxnSp>
        <p:nvCxnSpPr>
          <p:cNvPr id="3" name="直接连接符 2"/>
          <p:cNvCxnSpPr/>
          <p:nvPr/>
        </p:nvCxnSpPr>
        <p:spPr>
          <a:xfrm>
            <a:off x="473890" y="4793695"/>
            <a:ext cx="8259053" cy="0"/>
          </a:xfrm>
          <a:prstGeom prst="line">
            <a:avLst/>
          </a:prstGeom>
          <a:ln w="38100">
            <a:solidFill>
              <a:srgbClr val="F5A609"/>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4"/>
          <a:srcRect l="20747" t="5720" r="16720" b="6427"/>
          <a:stretch>
            <a:fillRect/>
          </a:stretch>
        </p:blipFill>
        <p:spPr>
          <a:xfrm>
            <a:off x="226060" y="248285"/>
            <a:ext cx="2978150" cy="4184015"/>
          </a:xfrm>
          <a:prstGeom prst="rect">
            <a:avLst/>
          </a:prstGeom>
        </p:spPr>
      </p:pic>
      <p:sp>
        <p:nvSpPr>
          <p:cNvPr id="4" name="TextBox 23"/>
          <p:cNvSpPr txBox="1"/>
          <p:nvPr/>
        </p:nvSpPr>
        <p:spPr>
          <a:xfrm>
            <a:off x="1659890" y="5321935"/>
            <a:ext cx="5824220" cy="612775"/>
          </a:xfrm>
          <a:prstGeom prst="rect">
            <a:avLst/>
          </a:prstGeom>
          <a:noFill/>
        </p:spPr>
        <p:txBody>
          <a:bodyPr wrap="square" lIns="121854" tIns="60926" rIns="121854" bIns="60926" rtlCol="0">
            <a:spAutoFit/>
            <a:scene3d>
              <a:camera prst="orthographicFront"/>
              <a:lightRig rig="threePt" dir="t"/>
            </a:scene3d>
          </a:bodyPr>
          <a:lstStyle/>
          <a:p>
            <a:pPr algn="ctr" defTabSz="1218565"/>
            <a:r>
              <a:rPr lang="zh-CN" altLang="en-US" sz="32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微软雅黑" panose="020B0503020204020204" pitchFamily="34" charset="-122"/>
                <a:ea typeface="微软雅黑" panose="020B0503020204020204" pitchFamily="34" charset="-122"/>
              </a:rPr>
              <a:t>教研室  </a:t>
            </a:r>
            <a:r>
              <a:rPr lang="zh-CN" altLang="en-US" sz="32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楷体" panose="02010609060101010101" pitchFamily="49" charset="-122"/>
                <a:ea typeface="楷体" panose="02010609060101010101" pitchFamily="49" charset="-122"/>
              </a:rPr>
              <a:t>老师</a:t>
            </a:r>
            <a:endParaRPr lang="zh-CN" altLang="en-US" sz="3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楷体" panose="02010609060101010101" pitchFamily="49" charset="-122"/>
              <a:ea typeface="楷体" panose="02010609060101010101" pitchFamily="49" charset="-122"/>
            </a:endParaRPr>
          </a:p>
        </p:txBody>
      </p:sp>
    </p:spTree>
    <p:custDataLst>
      <p:tags r:id="rId1"/>
    </p:custDataLst>
    <p:extLst>
      <p:ext uri="{BB962C8B-B14F-4D97-AF65-F5344CB8AC3E}">
        <p14:creationId xmlns:p14="http://schemas.microsoft.com/office/powerpoint/2010/main" val="274977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4"/>
                                        </p:tgtEl>
                                        <p:attrNameLst>
                                          <p:attrName>ppt_y</p:attrName>
                                        </p:attrNameLst>
                                      </p:cBhvr>
                                      <p:tavLst>
                                        <p:tav tm="0">
                                          <p:val>
                                            <p:strVal val="#ppt_y"/>
                                          </p:val>
                                        </p:tav>
                                        <p:tav tm="100000">
                                          <p:val>
                                            <p:strVal val="#ppt_y"/>
                                          </p:val>
                                        </p:tav>
                                      </p:tavLst>
                                    </p:anim>
                                    <p:anim calcmode="lin" valueType="num">
                                      <p:cBhvr>
                                        <p:cTn id="14"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4"/>
                                        </p:tgtEl>
                                      </p:cBhvr>
                                    </p:animEffect>
                                  </p:childTnLst>
                                </p:cTn>
                              </p:par>
                            </p:childTnLst>
                          </p:cTn>
                        </p:par>
                        <p:par>
                          <p:cTn id="17" fill="hold">
                            <p:stCondLst>
                              <p:cond delay="13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神经网络</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神经元模型在神经网络中的画法</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单个神经元只能划分线性可分的二分类点。如果将神经元连接成神经网络，则处理能力会大为增强，这也是神经网络得到广泛应用的原因。</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7.1.2 </a:t>
            </a:r>
            <a:r>
              <a:rPr lang="zh-CN" altLang="en-US" sz="2800" b="1" dirty="0">
                <a:solidFill>
                  <a:srgbClr val="0070C0"/>
                </a:solidFill>
                <a:latin typeface="微软雅黑" panose="020B0503020204020204" pitchFamily="34" charset="-122"/>
                <a:ea typeface="微软雅黑" panose="020B0503020204020204" pitchFamily="34" charset="-122"/>
              </a:rPr>
              <a:t>神经网络</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10</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6625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2392" y="1830251"/>
            <a:ext cx="4019137" cy="2975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396548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用神经网络来模拟逻辑代数中的异或运算</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7.1.2 </a:t>
            </a:r>
            <a:r>
              <a:rPr lang="zh-CN" altLang="en-US" sz="2800" b="1" dirty="0">
                <a:solidFill>
                  <a:srgbClr val="0070C0"/>
                </a:solidFill>
                <a:latin typeface="微软雅黑" panose="020B0503020204020204" pitchFamily="34" charset="-122"/>
                <a:ea typeface="微软雅黑" panose="020B0503020204020204" pitchFamily="34" charset="-122"/>
              </a:rPr>
              <a:t>神经网络</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11</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6727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439970"/>
            <a:ext cx="9017395" cy="5298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608872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用神经网络来模拟逻辑代数中的异或运算</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7.1.2 </a:t>
            </a:r>
            <a:r>
              <a:rPr lang="zh-CN" altLang="en-US" sz="2800" b="1" dirty="0">
                <a:solidFill>
                  <a:srgbClr val="0070C0"/>
                </a:solidFill>
                <a:latin typeface="微软雅黑" panose="020B0503020204020204" pitchFamily="34" charset="-122"/>
                <a:ea typeface="微软雅黑" panose="020B0503020204020204" pitchFamily="34" charset="-122"/>
              </a:rPr>
              <a:t>神经网络</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12</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68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542" y="1348591"/>
            <a:ext cx="8159123" cy="5682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407667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层状神经网络</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理论上，可以通过将神经元的输出连接到另外神经元的输入而形成任意结构的神经网络，但目前应用较多的是层状结构</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层状结构由输入层、隐层和输出层构成，其中可以有多个隐层。</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从信息处理方向来看，神经网络分为前馈型和反馈型两类。前馈型网络的信息处理方向是从输入层到输出层逐层前向传递。</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7.1.2 </a:t>
            </a:r>
            <a:r>
              <a:rPr lang="zh-CN" altLang="en-US" sz="2800" b="1" dirty="0">
                <a:solidFill>
                  <a:srgbClr val="0070C0"/>
                </a:solidFill>
                <a:latin typeface="微软雅黑" panose="020B0503020204020204" pitchFamily="34" charset="-122"/>
                <a:ea typeface="微软雅黑" panose="020B0503020204020204" pitchFamily="34" charset="-122"/>
              </a:rPr>
              <a:t>神经网络</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1098909678"/>
              </p:ext>
            </p:extLst>
          </p:nvPr>
        </p:nvGraphicFramePr>
        <p:xfrm>
          <a:off x="1962365" y="2208945"/>
          <a:ext cx="4931596" cy="2739776"/>
        </p:xfrm>
        <a:graphic>
          <a:graphicData uri="http://schemas.openxmlformats.org/presentationml/2006/ole">
            <mc:AlternateContent xmlns:mc="http://schemas.openxmlformats.org/markup-compatibility/2006">
              <mc:Choice xmlns:v="urn:schemas-microsoft-com:vml" Requires="v">
                <p:oleObj r:id="rId3" imgW="2876537" imgH="1600200" progId="Visio.Drawing.15">
                  <p:embed/>
                </p:oleObj>
              </mc:Choice>
              <mc:Fallback>
                <p:oleObj r:id="rId3" imgW="2876537" imgH="160020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365" y="2208945"/>
                        <a:ext cx="4931596" cy="2739776"/>
                      </a:xfrm>
                      <a:prstGeom prst="rect">
                        <a:avLst/>
                      </a:prstGeom>
                      <a:noFill/>
                    </p:spPr>
                  </p:pic>
                </p:oleObj>
              </mc:Fallback>
            </mc:AlternateContent>
          </a:graphicData>
        </a:graphic>
      </p:graphicFrame>
    </p:spTree>
    <p:extLst>
      <p:ext uri="{BB962C8B-B14F-4D97-AF65-F5344CB8AC3E}">
        <p14:creationId xmlns:p14="http://schemas.microsoft.com/office/powerpoint/2010/main" val="113609125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7.1.3 </a:t>
            </a:r>
            <a:r>
              <a:rPr lang="zh-CN" altLang="en-US" sz="2800" b="1" dirty="0">
                <a:solidFill>
                  <a:srgbClr val="0070C0"/>
                </a:solidFill>
                <a:latin typeface="微软雅黑" panose="020B0503020204020204" pitchFamily="34" charset="-122"/>
                <a:ea typeface="微软雅黑" panose="020B0503020204020204" pitchFamily="34" charset="-122"/>
              </a:rPr>
              <a:t>分类、聚类、回归、标注任务的神经网络模型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7034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8311" y="723072"/>
            <a:ext cx="5667375" cy="611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483018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a:off x="4158362" y="2048494"/>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4965458" y="2048493"/>
            <a:ext cx="4110560"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491851" y="1614014"/>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神经网络模型</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4158362" y="2884511"/>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4947556" y="2884511"/>
            <a:ext cx="4110560" cy="511238"/>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486706" y="2450466"/>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多层神经网络</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4158362" y="3769903"/>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4965458" y="3769902"/>
            <a:ext cx="4110560" cy="778907"/>
            <a:chOff x="6339097" y="3296031"/>
            <a:chExt cx="3744416" cy="779312"/>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491850" y="3336319"/>
              <a:ext cx="3496276" cy="739024"/>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竞争学习和自组织特征映射网络</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TextBox 86"/>
          <p:cNvSpPr txBox="1"/>
          <p:nvPr/>
        </p:nvSpPr>
        <p:spPr>
          <a:xfrm>
            <a:off x="-1" y="2291323"/>
            <a:ext cx="3616504" cy="1600329"/>
          </a:xfrm>
          <a:prstGeom prst="rect">
            <a:avLst/>
          </a:prstGeom>
          <a:noFill/>
        </p:spPr>
        <p:txBody>
          <a:bodyPr wrap="square" lIns="121817" tIns="60906" rIns="121817" bIns="60906">
            <a:spAutoFit/>
          </a:bodyPr>
          <a:lstStyle/>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第七章</a:t>
            </a:r>
            <a:endParaRPr lang="en-US" altLang="zh-CN" sz="4800" b="1" spc="200" dirty="0">
              <a:solidFill>
                <a:srgbClr val="0070C0"/>
              </a:solidFill>
              <a:latin typeface="微软雅黑" panose="020B0503020204020204" pitchFamily="34" charset="-122"/>
              <a:ea typeface="微软雅黑" panose="020B0503020204020204" pitchFamily="34" charset="-122"/>
            </a:endParaRPr>
          </a:p>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神经网络</a:t>
            </a:r>
          </a:p>
        </p:txBody>
      </p:sp>
      <p:sp>
        <p:nvSpPr>
          <p:cNvPr id="88" name="下箭头 87"/>
          <p:cNvSpPr/>
          <p:nvPr/>
        </p:nvSpPr>
        <p:spPr>
          <a:xfrm rot="16200000">
            <a:off x="3296792" y="2804677"/>
            <a:ext cx="575764" cy="695523"/>
          </a:xfrm>
          <a:prstGeom prst="downArrow">
            <a:avLst/>
          </a:prstGeom>
          <a:solidFill>
            <a:srgbClr val="F5A609"/>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8565"/>
            <a:endParaRPr lang="zh-CN" altLang="en-US" sz="2400">
              <a:solidFill>
                <a:prstClr val="white"/>
              </a:solidFill>
              <a:latin typeface="Calibri" panose="020F0502020204030204"/>
              <a:ea typeface="宋体" panose="02010600030101010101" pitchFamily="2" charset="-122"/>
            </a:endParaRPr>
          </a:p>
        </p:txBody>
      </p:sp>
      <p:sp>
        <p:nvSpPr>
          <p:cNvPr id="20" name="灯片编号占位符 1"/>
          <p:cNvSpPr txBox="1">
            <a:spLocks/>
          </p:cNvSpPr>
          <p:nvPr/>
        </p:nvSpPr>
        <p:spPr>
          <a:xfrm>
            <a:off x="6791621" y="5786057"/>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15</a:t>
            </a:fld>
            <a:endParaRPr lang="zh-CN" altLang="en-US" sz="1600" dirty="0"/>
          </a:p>
        </p:txBody>
      </p:sp>
    </p:spTree>
    <p:extLst>
      <p:ext uri="{BB962C8B-B14F-4D97-AF65-F5344CB8AC3E}">
        <p14:creationId xmlns:p14="http://schemas.microsoft.com/office/powerpoint/2010/main" val="26444764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580">
                                          <p:stCondLst>
                                            <p:cond delay="0"/>
                                          </p:stCondLst>
                                        </p:cTn>
                                        <p:tgtEl>
                                          <p:spTgt spid="88"/>
                                        </p:tgtEl>
                                      </p:cBhvr>
                                    </p:animEffect>
                                    <p:anim calcmode="lin" valueType="num">
                                      <p:cBhvr>
                                        <p:cTn id="8"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13" dur="26">
                                          <p:stCondLst>
                                            <p:cond delay="650"/>
                                          </p:stCondLst>
                                        </p:cTn>
                                        <p:tgtEl>
                                          <p:spTgt spid="88"/>
                                        </p:tgtEl>
                                      </p:cBhvr>
                                      <p:to x="100000" y="60000"/>
                                    </p:animScale>
                                    <p:animScale>
                                      <p:cBhvr>
                                        <p:cTn id="14" dur="166" decel="50000">
                                          <p:stCondLst>
                                            <p:cond delay="676"/>
                                          </p:stCondLst>
                                        </p:cTn>
                                        <p:tgtEl>
                                          <p:spTgt spid="88"/>
                                        </p:tgtEl>
                                      </p:cBhvr>
                                      <p:to x="100000" y="100000"/>
                                    </p:animScale>
                                    <p:animScale>
                                      <p:cBhvr>
                                        <p:cTn id="15" dur="26">
                                          <p:stCondLst>
                                            <p:cond delay="1312"/>
                                          </p:stCondLst>
                                        </p:cTn>
                                        <p:tgtEl>
                                          <p:spTgt spid="88"/>
                                        </p:tgtEl>
                                      </p:cBhvr>
                                      <p:to x="100000" y="80000"/>
                                    </p:animScale>
                                    <p:animScale>
                                      <p:cBhvr>
                                        <p:cTn id="16" dur="166" decel="50000">
                                          <p:stCondLst>
                                            <p:cond delay="1338"/>
                                          </p:stCondLst>
                                        </p:cTn>
                                        <p:tgtEl>
                                          <p:spTgt spid="88"/>
                                        </p:tgtEl>
                                      </p:cBhvr>
                                      <p:to x="100000" y="100000"/>
                                    </p:animScale>
                                    <p:animScale>
                                      <p:cBhvr>
                                        <p:cTn id="17" dur="26">
                                          <p:stCondLst>
                                            <p:cond delay="1642"/>
                                          </p:stCondLst>
                                        </p:cTn>
                                        <p:tgtEl>
                                          <p:spTgt spid="88"/>
                                        </p:tgtEl>
                                      </p:cBhvr>
                                      <p:to x="100000" y="90000"/>
                                    </p:animScale>
                                    <p:animScale>
                                      <p:cBhvr>
                                        <p:cTn id="18" dur="166" decel="50000">
                                          <p:stCondLst>
                                            <p:cond delay="1668"/>
                                          </p:stCondLst>
                                        </p:cTn>
                                        <p:tgtEl>
                                          <p:spTgt spid="88"/>
                                        </p:tgtEl>
                                      </p:cBhvr>
                                      <p:to x="100000" y="100000"/>
                                    </p:animScale>
                                    <p:animScale>
                                      <p:cBhvr>
                                        <p:cTn id="19" dur="26">
                                          <p:stCondLst>
                                            <p:cond delay="1808"/>
                                          </p:stCondLst>
                                        </p:cTn>
                                        <p:tgtEl>
                                          <p:spTgt spid="88"/>
                                        </p:tgtEl>
                                      </p:cBhvr>
                                      <p:to x="100000" y="95000"/>
                                    </p:animScale>
                                    <p:animScale>
                                      <p:cBhvr>
                                        <p:cTn id="20" dur="166" decel="50000">
                                          <p:stCondLst>
                                            <p:cond delay="1834"/>
                                          </p:stCondLst>
                                        </p:cTn>
                                        <p:tgtEl>
                                          <p:spTgt spid="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示例说明</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为了便于说明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BP</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算法的过程而将真值和假值的分类用独热编码来表示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三层感知机网络结构</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a:solidFill>
                      <a:prstClr val="black">
                        <a:lumMod val="85000"/>
                        <a:lumOff val="15000"/>
                      </a:prstClr>
                    </a:solidFill>
                    <a:ea typeface="微软雅黑" panose="020B0503020204020204" pitchFamily="34" charset="-122"/>
                    <a:cs typeface="Arial" panose="020B0604020202020204" pitchFamily="34" charset="0"/>
                  </a:rPr>
                  <a:t>                                                                               </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e>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e>
                                  </m:d>
                                </m:sup>
                              </m:sSubSup>
                            </m:e>
                          </m:mr>
                          <m:m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2,1</m:t>
                                      </m:r>
                                    </m:e>
                                  </m:d>
                                </m:sup>
                              </m:sSubSup>
                            </m:e>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2,2</m:t>
                                      </m:r>
                                    </m:e>
                                  </m:d>
                                </m:sup>
                              </m:sSubSup>
                            </m:e>
                          </m:mr>
                        </m:m>
                      </m:e>
                    </m:d>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right"/>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𝜽</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e>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e>
                            </m:mr>
                          </m:m>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r="-586"/>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7.2.1 </a:t>
            </a:r>
            <a:r>
              <a:rPr lang="zh-CN" altLang="en-US" sz="2800" b="1" dirty="0">
                <a:solidFill>
                  <a:srgbClr val="0070C0"/>
                </a:solidFill>
                <a:latin typeface="微软雅黑" panose="020B0503020204020204" pitchFamily="34" charset="-122"/>
                <a:ea typeface="微软雅黑" panose="020B0503020204020204" pitchFamily="34" charset="-122"/>
              </a:rPr>
              <a:t>三层感知机的误差反向传播学习示例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7137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9287" y="1822726"/>
            <a:ext cx="3402013"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1373"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80" y="3707295"/>
            <a:ext cx="6065200" cy="3060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633651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BP</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学习算法</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隐层和输出层的激励函数采用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Sigmoid</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函数，它的导数为：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z</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sup>
                                  </m:sSup>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den>
                      </m:f>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sup>
                          </m:s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sup>
                          </m:s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sup>
                          </m:s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z</m:t>
                          </m:r>
                        </m:e>
                      </m:d>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z</m:t>
                              </m:r>
                            </m:e>
                          </m:d>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BP</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学习算法可分为</a:t>
                </a:r>
                <a:r>
                  <a:rPr lang="zh-CN" altLang="en-US" sz="2200" dirty="0">
                    <a:solidFill>
                      <a:srgbClr val="C00000"/>
                    </a:solidFill>
                    <a:latin typeface="Arial" panose="020B0604020202020204" pitchFamily="34" charset="0"/>
                    <a:ea typeface="微软雅黑" panose="020B0503020204020204" pitchFamily="34" charset="-122"/>
                    <a:cs typeface="Arial" panose="020B0604020202020204" pitchFamily="34" charset="0"/>
                  </a:rPr>
                  <a:t>前向传播预测</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与</a:t>
                </a:r>
                <a:r>
                  <a:rPr lang="zh-CN" altLang="en-US" sz="2200" dirty="0">
                    <a:solidFill>
                      <a:srgbClr val="C00000"/>
                    </a:solidFill>
                    <a:latin typeface="Arial" panose="020B0604020202020204" pitchFamily="34" charset="0"/>
                    <a:ea typeface="微软雅黑" panose="020B0503020204020204" pitchFamily="34" charset="-122"/>
                    <a:cs typeface="Arial" panose="020B0604020202020204" pitchFamily="34" charset="0"/>
                  </a:rPr>
                  <a:t>反向传播学习</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两个过程。要学习的各参数值一般先作随机初始化。取训练样本输入网络，逐层前向计算输出，在输出层得到预测值，此为前向传播预测过程。根据预测值与实际值的误差再从输出层开始逐层反向调节各层的参数，此为反向传播学习过程。经过多样本的多次前向传播预测和反向传播学习过程，最终得到网络各参数的最终值。</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r="-3807" b="-950"/>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7.2.1 </a:t>
            </a:r>
            <a:r>
              <a:rPr lang="zh-CN" altLang="en-US" sz="2800" b="1" dirty="0">
                <a:solidFill>
                  <a:srgbClr val="0070C0"/>
                </a:solidFill>
                <a:latin typeface="微软雅黑" panose="020B0503020204020204" pitchFamily="34" charset="-122"/>
                <a:ea typeface="微软雅黑" panose="020B0503020204020204" pitchFamily="34" charset="-122"/>
              </a:rPr>
              <a:t>三层感知机的误差反向传播学习示例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31534094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前向传播预测过程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前向传播预测的过程是一个逐层计算的过程。设网络各参数初值为：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0.1</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0.2</m:t>
                              </m:r>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0.2</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0.3</m:t>
                              </m:r>
                            </m:e>
                          </m:mr>
                        </m:m>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𝜽</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0.3</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0.3</m:t>
                              </m:r>
                            </m:e>
                          </m:mr>
                        </m:m>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0.4</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0.5</m:t>
                              </m:r>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0.4</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0.5</m:t>
                              </m:r>
                            </m:e>
                          </m:mr>
                        </m:m>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𝜽</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𝟐</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0.6</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0.6</m:t>
                              </m:r>
                            </m:e>
                          </m:mr>
                        </m:m>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取第一个训练样本</a:t>
                </a:r>
                <a14:m>
                  <m:oMath xmlns:m="http://schemas.openxmlformats.org/officeDocument/2006/math">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0,0</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，第</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隐层的输出：</a:t>
                </a:r>
                <a14:m>
                  <m:oMath xmlns:m="http://schemas.openxmlformats.org/officeDocument/2006/math">
                    <m:sSubSup>
                      <m:sSub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2,1</m:t>
                                </m:r>
                              </m:e>
                            </m:d>
                          </m:sup>
                        </m:sSubSup>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e>
                    </m:d>
                  </m:oMath>
                </a14:m>
                <a:endParaRPr lang="en-US" altLang="zh-CN" sz="2000" i="1" dirty="0">
                  <a:solidFill>
                    <a:prstClr val="black">
                      <a:lumMod val="85000"/>
                      <a:lumOff val="15000"/>
                    </a:prstClr>
                  </a:solidFill>
                  <a:latin typeface="Cambria Math"/>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left"/>
                    </m:oMathParaPr>
                    <m:oMath xmlns:m="http://schemas.openxmlformats.org/officeDocument/2006/math">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2,1</m:t>
                                          </m:r>
                                        </m:e>
                                      </m:d>
                                    </m:sup>
                                  </m:sSubSup>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e>
                              </m:d>
                            </m:sup>
                          </m:sSup>
                        </m:den>
                      </m:f>
                    </m:oMath>
                  </m:oMathPara>
                </a14:m>
                <a:endParaRPr lang="en-US" altLang="zh-CN" sz="2000" i="1" dirty="0">
                  <a:solidFill>
                    <a:prstClr val="black">
                      <a:lumMod val="85000"/>
                      <a:lumOff val="15000"/>
                    </a:prstClr>
                  </a:solidFill>
                  <a:latin typeface="Cambria Math"/>
                  <a:ea typeface="微软雅黑" panose="020B0503020204020204" pitchFamily="34" charset="-122"/>
                  <a:cs typeface="Arial" panose="020B0604020202020204" pitchFamily="34" charset="0"/>
                </a:endParaRPr>
              </a:p>
              <a:p>
                <a:pPr marL="0" indent="457200">
                  <a:lnSpc>
                    <a:spcPct val="150000"/>
                  </a:lnSpc>
                  <a:spcBef>
                    <a:spcPts val="0"/>
                  </a:spcBef>
                  <a:buNone/>
                </a:pPr>
                <a14:m>
                  <m:oMath xmlns:m="http://schemas.openxmlformats.org/officeDocument/2006/math">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−0.</m:t>
                            </m:r>
                            <m:r>
                              <a:rPr lang="en-US" altLang="zh-CN" sz="2000" b="0" i="1" smtClean="0">
                                <a:solidFill>
                                  <a:prstClr val="black">
                                    <a:lumMod val="85000"/>
                                    <a:lumOff val="15000"/>
                                  </a:prstClr>
                                </a:solidFill>
                                <a:latin typeface="Cambria Math"/>
                                <a:ea typeface="微软雅黑" panose="020B0503020204020204" pitchFamily="34" charset="-122"/>
                                <a:cs typeface="Arial" panose="020B0604020202020204" pitchFamily="34" charset="0"/>
                              </a:rPr>
                              <m:t>3</m:t>
                            </m:r>
                          </m:sup>
                        </m:sSup>
                      </m:den>
                    </m:f>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=0.574</m:t>
                    </m:r>
                  </m:oMath>
                </a14:m>
                <a:r>
                  <a:rPr lang="zh-CN" altLang="en-US" sz="20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0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7.2.1 </a:t>
            </a:r>
            <a:r>
              <a:rPr lang="zh-CN" altLang="en-US" sz="2800" b="1" dirty="0">
                <a:solidFill>
                  <a:srgbClr val="0070C0"/>
                </a:solidFill>
                <a:latin typeface="微软雅黑" panose="020B0503020204020204" pitchFamily="34" charset="-122"/>
                <a:ea typeface="微软雅黑" panose="020B0503020204020204" pitchFamily="34" charset="-122"/>
              </a:rPr>
              <a:t>三层感知机的误差反向传播学习示例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205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9092" y="4225611"/>
            <a:ext cx="4806268" cy="242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直接箭头连接符 17"/>
          <p:cNvCxnSpPr/>
          <p:nvPr/>
        </p:nvCxnSpPr>
        <p:spPr>
          <a:xfrm flipV="1">
            <a:off x="5387009" y="4909930"/>
            <a:ext cx="964095" cy="1073427"/>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5387009" y="4740965"/>
            <a:ext cx="964095" cy="1987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510130" y="5218043"/>
            <a:ext cx="20872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52724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前向传播预测过程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20000"/>
                  </a:lnSpc>
                  <a:spcBef>
                    <a:spcPts val="0"/>
                  </a:spcBef>
                  <a:buNone/>
                </a:pPr>
                <a14:m>
                  <m:oMathPara xmlns:m="http://schemas.openxmlformats.org/officeDocument/2006/math">
                    <m:oMathParaPr>
                      <m:jc m:val="centerGroup"/>
                    </m:oMathParaPr>
                    <m:oMath xmlns:m="http://schemas.openxmlformats.org/officeDocument/2006/math">
                      <m:sSubSup>
                        <m:sSub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1,2</m:t>
                                  </m:r>
                                </m:e>
                              </m:d>
                            </m:sup>
                          </m:sSubSup>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2,2</m:t>
                                  </m:r>
                                </m:e>
                              </m:d>
                            </m:sup>
                          </m:sSubSup>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e>
                      </m:d>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1,2</m:t>
                                          </m:r>
                                        </m:e>
                                      </m:d>
                                    </m:sup>
                                  </m:sSubSup>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2,2</m:t>
                                          </m:r>
                                        </m:e>
                                      </m:d>
                                    </m:sup>
                                  </m:sSubSup>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e>
                              </m:d>
                            </m:sup>
                          </m:sSup>
                        </m:den>
                      </m:f>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=0.574</m:t>
                      </m:r>
                    </m:oMath>
                  </m:oMathPara>
                </a14:m>
                <a:endParaRPr lang="en-US" altLang="zh-CN" sz="20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同样计算第</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隐层，也就是输出层的输出：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20000"/>
                  </a:lnSpc>
                  <a:spcBef>
                    <a:spcPts val="0"/>
                  </a:spcBef>
                  <a:buNone/>
                </a:pPr>
                <a14:m>
                  <m:oMathPara xmlns:m="http://schemas.openxmlformats.org/officeDocument/2006/math">
                    <m:oMathParaPr>
                      <m:jc m:val="centerGroup"/>
                    </m:oMathParaPr>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2,1</m:t>
                                  </m:r>
                                </m:e>
                              </m:d>
                            </m:sup>
                          </m:sSubSup>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e>
                      </m:d>
                      <m:r>
                        <a:rPr lang="en-US" altLang="zh-CN" sz="2200" smtClean="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smtClean="0">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2,1</m:t>
                                          </m:r>
                                        </m:e>
                                      </m:d>
                                    </m:sup>
                                  </m:sSubSup>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e>
                              </m:d>
                            </m:sup>
                          </m:s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=0.743</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20000"/>
                  </a:lnSpc>
                  <a:spcBef>
                    <a:spcPts val="0"/>
                  </a:spcBef>
                  <a:buNone/>
                </a:pPr>
                <a14:m>
                  <m:oMathPara xmlns:m="http://schemas.openxmlformats.org/officeDocument/2006/math">
                    <m:oMathParaPr>
                      <m:jc m:val="centerGroup"/>
                    </m:oMathParaPr>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e>
                              </m:d>
                            </m:sup>
                          </m:sSubSup>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2,2</m:t>
                                  </m:r>
                                </m:e>
                              </m:d>
                            </m:sup>
                          </m:sSubSup>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e>
                                      </m:d>
                                    </m:sup>
                                  </m:sSubSup>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2,2</m:t>
                                          </m:r>
                                        </m:e>
                                      </m:d>
                                    </m:sup>
                                  </m:sSubSup>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e>
                              </m:d>
                            </m:sup>
                          </m:s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=0.764</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b="-2746"/>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7.2.1 </a:t>
            </a:r>
            <a:r>
              <a:rPr lang="zh-CN" altLang="en-US" sz="2800" b="1" dirty="0">
                <a:solidFill>
                  <a:srgbClr val="0070C0"/>
                </a:solidFill>
                <a:latin typeface="微软雅黑" panose="020B0503020204020204" pitchFamily="34" charset="-122"/>
                <a:ea typeface="微软雅黑" panose="020B0503020204020204" pitchFamily="34" charset="-122"/>
              </a:rPr>
              <a:t>三层感知机的误差反向传播学习示例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06873665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a:off x="4158362" y="2048494"/>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4965458" y="2048493"/>
            <a:ext cx="4110560"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491851" y="1614014"/>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神经网络模型</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4158362" y="2884511"/>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4947556" y="2884511"/>
            <a:ext cx="4110560" cy="511238"/>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486706" y="2450466"/>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多层神经网络</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4158362" y="3769903"/>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4965458" y="3769902"/>
            <a:ext cx="4110560" cy="778907"/>
            <a:chOff x="6339097" y="3296031"/>
            <a:chExt cx="3744416" cy="779312"/>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491850" y="3336319"/>
              <a:ext cx="3496276" cy="739024"/>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竞争学习和自组织特征映射网络</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TextBox 86"/>
          <p:cNvSpPr txBox="1"/>
          <p:nvPr/>
        </p:nvSpPr>
        <p:spPr>
          <a:xfrm>
            <a:off x="-1" y="2291323"/>
            <a:ext cx="3616504" cy="1600329"/>
          </a:xfrm>
          <a:prstGeom prst="rect">
            <a:avLst/>
          </a:prstGeom>
          <a:noFill/>
        </p:spPr>
        <p:txBody>
          <a:bodyPr wrap="square" lIns="121817" tIns="60906" rIns="121817" bIns="60906">
            <a:spAutoFit/>
          </a:bodyPr>
          <a:lstStyle/>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第七章</a:t>
            </a:r>
            <a:endParaRPr lang="en-US" altLang="zh-CN" sz="4800" b="1" spc="200" dirty="0">
              <a:solidFill>
                <a:srgbClr val="0070C0"/>
              </a:solidFill>
              <a:latin typeface="微软雅黑" panose="020B0503020204020204" pitchFamily="34" charset="-122"/>
              <a:ea typeface="微软雅黑" panose="020B0503020204020204" pitchFamily="34" charset="-122"/>
            </a:endParaRPr>
          </a:p>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神经网络</a:t>
            </a:r>
          </a:p>
        </p:txBody>
      </p:sp>
      <p:sp>
        <p:nvSpPr>
          <p:cNvPr id="88" name="下箭头 87"/>
          <p:cNvSpPr/>
          <p:nvPr/>
        </p:nvSpPr>
        <p:spPr>
          <a:xfrm rot="16200000">
            <a:off x="3296792" y="1972483"/>
            <a:ext cx="575764" cy="695523"/>
          </a:xfrm>
          <a:prstGeom prst="downArrow">
            <a:avLst/>
          </a:prstGeom>
          <a:solidFill>
            <a:srgbClr val="F5A609"/>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8565"/>
            <a:endParaRPr lang="zh-CN" altLang="en-US" sz="2400">
              <a:solidFill>
                <a:prstClr val="white"/>
              </a:solidFill>
              <a:latin typeface="Calibri" panose="020F0502020204030204"/>
              <a:ea typeface="宋体" panose="02010600030101010101" pitchFamily="2" charset="-122"/>
            </a:endParaRPr>
          </a:p>
        </p:txBody>
      </p:sp>
      <p:sp>
        <p:nvSpPr>
          <p:cNvPr id="20" name="灯片编号占位符 1"/>
          <p:cNvSpPr txBox="1">
            <a:spLocks/>
          </p:cNvSpPr>
          <p:nvPr/>
        </p:nvSpPr>
        <p:spPr>
          <a:xfrm>
            <a:off x="6791621" y="5786057"/>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a:t>
            </a:fld>
            <a:endParaRPr lang="zh-CN" altLang="en-US" sz="1600"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580">
                                          <p:stCondLst>
                                            <p:cond delay="0"/>
                                          </p:stCondLst>
                                        </p:cTn>
                                        <p:tgtEl>
                                          <p:spTgt spid="88"/>
                                        </p:tgtEl>
                                      </p:cBhvr>
                                    </p:animEffect>
                                    <p:anim calcmode="lin" valueType="num">
                                      <p:cBhvr>
                                        <p:cTn id="8"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13" dur="26">
                                          <p:stCondLst>
                                            <p:cond delay="650"/>
                                          </p:stCondLst>
                                        </p:cTn>
                                        <p:tgtEl>
                                          <p:spTgt spid="88"/>
                                        </p:tgtEl>
                                      </p:cBhvr>
                                      <p:to x="100000" y="60000"/>
                                    </p:animScale>
                                    <p:animScale>
                                      <p:cBhvr>
                                        <p:cTn id="14" dur="166" decel="50000">
                                          <p:stCondLst>
                                            <p:cond delay="676"/>
                                          </p:stCondLst>
                                        </p:cTn>
                                        <p:tgtEl>
                                          <p:spTgt spid="88"/>
                                        </p:tgtEl>
                                      </p:cBhvr>
                                      <p:to x="100000" y="100000"/>
                                    </p:animScale>
                                    <p:animScale>
                                      <p:cBhvr>
                                        <p:cTn id="15" dur="26">
                                          <p:stCondLst>
                                            <p:cond delay="1312"/>
                                          </p:stCondLst>
                                        </p:cTn>
                                        <p:tgtEl>
                                          <p:spTgt spid="88"/>
                                        </p:tgtEl>
                                      </p:cBhvr>
                                      <p:to x="100000" y="80000"/>
                                    </p:animScale>
                                    <p:animScale>
                                      <p:cBhvr>
                                        <p:cTn id="16" dur="166" decel="50000">
                                          <p:stCondLst>
                                            <p:cond delay="1338"/>
                                          </p:stCondLst>
                                        </p:cTn>
                                        <p:tgtEl>
                                          <p:spTgt spid="88"/>
                                        </p:tgtEl>
                                      </p:cBhvr>
                                      <p:to x="100000" y="100000"/>
                                    </p:animScale>
                                    <p:animScale>
                                      <p:cBhvr>
                                        <p:cTn id="17" dur="26">
                                          <p:stCondLst>
                                            <p:cond delay="1642"/>
                                          </p:stCondLst>
                                        </p:cTn>
                                        <p:tgtEl>
                                          <p:spTgt spid="88"/>
                                        </p:tgtEl>
                                      </p:cBhvr>
                                      <p:to x="100000" y="90000"/>
                                    </p:animScale>
                                    <p:animScale>
                                      <p:cBhvr>
                                        <p:cTn id="18" dur="166" decel="50000">
                                          <p:stCondLst>
                                            <p:cond delay="1668"/>
                                          </p:stCondLst>
                                        </p:cTn>
                                        <p:tgtEl>
                                          <p:spTgt spid="88"/>
                                        </p:tgtEl>
                                      </p:cBhvr>
                                      <p:to x="100000" y="100000"/>
                                    </p:animScale>
                                    <p:animScale>
                                      <p:cBhvr>
                                        <p:cTn id="19" dur="26">
                                          <p:stCondLst>
                                            <p:cond delay="1808"/>
                                          </p:stCondLst>
                                        </p:cTn>
                                        <p:tgtEl>
                                          <p:spTgt spid="88"/>
                                        </p:tgtEl>
                                      </p:cBhvr>
                                      <p:to x="100000" y="95000"/>
                                    </p:animScale>
                                    <p:animScale>
                                      <p:cBhvr>
                                        <p:cTn id="20" dur="166" decel="50000">
                                          <p:stCondLst>
                                            <p:cond delay="1834"/>
                                          </p:stCondLst>
                                        </p:cTn>
                                        <p:tgtEl>
                                          <p:spTgt spid="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反向传播学习过程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表示标签值，采用各标签值的误差平方和均值作为总误差</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，并</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将总误差依次展开至输入层：</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bSup>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bSup>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b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eqArr>
                                      <m:eqArr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eqArr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2,1</m:t>
                                                    </m:r>
                                                  </m:e>
                                                </m:d>
                                              </m:sup>
                                            </m:sSub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e>
                                                </m:d>
                                              </m:sup>
                                            </m:sSub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2,2</m:t>
                                                    </m:r>
                                                  </m:e>
                                                </m:d>
                                              </m:sup>
                                            </m:sSub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bSup>
                                      </m:e>
                                    </m:eqAr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e>
                    </m:nary>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可见，总误差</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是各层参数变量的函数，因此学习的目的就是通过调整各参数变量的值，使</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最小。可采用梯度下降法求解。</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3221"/>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7.2.1 </a:t>
            </a:r>
            <a:r>
              <a:rPr lang="zh-CN" altLang="en-US" sz="2800" b="1" dirty="0">
                <a:solidFill>
                  <a:srgbClr val="0070C0"/>
                </a:solidFill>
                <a:latin typeface="微软雅黑" panose="020B0503020204020204" pitchFamily="34" charset="-122"/>
                <a:ea typeface="微软雅黑" panose="020B0503020204020204" pitchFamily="34" charset="-122"/>
              </a:rPr>
              <a:t>三层感知机的误差反向传播学习示例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20</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2499135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反向传播学习过程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第一个训练样本的标签值为</a:t>
                </a:r>
                <a14:m>
                  <m:oMath xmlns:m="http://schemas.openxmlformats.org/officeDocument/2006/math">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0,1</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，因此，输出产生的误差分别为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0.743</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−0.236</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。总误差：</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=0.304</m:t>
                    </m:r>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输出层节点的参数更新，以节点</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oMath>
                </a14:m>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为例详细讨论。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4"/>
                <a:stretch>
                  <a:fillRect l="-1171" r="-4319"/>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7.2.1 </a:t>
            </a:r>
            <a:r>
              <a:rPr lang="zh-CN" altLang="en-US" sz="2800" b="1" dirty="0">
                <a:solidFill>
                  <a:srgbClr val="0070C0"/>
                </a:solidFill>
                <a:latin typeface="微软雅黑" panose="020B0503020204020204" pitchFamily="34" charset="-122"/>
                <a:ea typeface="微软雅黑" panose="020B0503020204020204" pitchFamily="34" charset="-122"/>
              </a:rPr>
              <a:t>三层感知机的误差反向传播学习示例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21</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3225432253"/>
              </p:ext>
            </p:extLst>
          </p:nvPr>
        </p:nvGraphicFramePr>
        <p:xfrm>
          <a:off x="1633538" y="3316288"/>
          <a:ext cx="5873750" cy="2922587"/>
        </p:xfrm>
        <a:graphic>
          <a:graphicData uri="http://schemas.openxmlformats.org/presentationml/2006/ole">
            <mc:AlternateContent xmlns:mc="http://schemas.openxmlformats.org/markup-compatibility/2006">
              <mc:Choice xmlns:v="urn:schemas-microsoft-com:vml" Requires="v">
                <p:oleObj name="Visio" r:id="rId5" imgW="3574645" imgH="1774615" progId="Visio.Drawing.11">
                  <p:embed/>
                </p:oleObj>
              </mc:Choice>
              <mc:Fallback>
                <p:oleObj name="Visio" r:id="rId5" imgW="3574645" imgH="1774615" progId="Visio.Drawing.11">
                  <p:embed/>
                  <p:pic>
                    <p:nvPicPr>
                      <p:cNvPr id="0" name="对象 10"/>
                      <p:cNvPicPr>
                        <a:picLocks noChangeAspect="1" noChangeArrowheads="1"/>
                      </p:cNvPicPr>
                      <p:nvPr/>
                    </p:nvPicPr>
                    <p:blipFill>
                      <a:blip r:embed="rId6"/>
                      <a:srcRect/>
                      <a:stretch>
                        <a:fillRect/>
                      </a:stretch>
                    </p:blipFill>
                    <p:spPr bwMode="auto">
                      <a:xfrm>
                        <a:off x="1633538" y="3316288"/>
                        <a:ext cx="5873750" cy="292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1106221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反向传播学习过程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先求偏导</a:t>
                </a:r>
                <a14:m>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e>
                            </m:nary>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den>
                    </m:f>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式中括号</a:t>
                </a:r>
                <a14:m>
                  <m:oMath xmlns:m="http://schemas.openxmlformats.org/officeDocument/2006/math">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是输出层节点</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校对</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误差，记为</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p>
                    </m:sSub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，即</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=0.743</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。因此</a:t>
                </a:r>
                <a14:m>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可视为该节点的</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校对</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误差乘以该节点输出对待更新参数变量的偏导：</a:t>
                </a:r>
                <a14:m>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den>
                    </m:f>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r="-146"/>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7.2.1 </a:t>
            </a:r>
            <a:r>
              <a:rPr lang="zh-CN" altLang="en-US" sz="2800" b="1" dirty="0">
                <a:solidFill>
                  <a:srgbClr val="0070C0"/>
                </a:solidFill>
                <a:latin typeface="微软雅黑" panose="020B0503020204020204" pitchFamily="34" charset="-122"/>
                <a:ea typeface="微软雅黑" panose="020B0503020204020204" pitchFamily="34" charset="-122"/>
              </a:rPr>
              <a:t>三层感知机的误差反向传播学习示例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22</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175096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反向传播学习过程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设梯度下降法中的步长</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0.5</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更新为：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式中偏导数</a:t>
                </a:r>
                <a14:m>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的计算为：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2,1</m:t>
                                      </m:r>
                                    </m:e>
                                  </m:d>
                                </m:sup>
                              </m:sSubSup>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b="-1162"/>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7.2.1 </a:t>
            </a:r>
            <a:r>
              <a:rPr lang="zh-CN" altLang="en-US" sz="2800" b="1" dirty="0">
                <a:solidFill>
                  <a:srgbClr val="0070C0"/>
                </a:solidFill>
                <a:latin typeface="微软雅黑" panose="020B0503020204020204" pitchFamily="34" charset="-122"/>
                <a:ea typeface="微软雅黑" panose="020B0503020204020204" pitchFamily="34" charset="-122"/>
              </a:rPr>
              <a:t>三层感知机的误差反向传播学习示例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24889081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反向传播学习过程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因此：</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=0.4−0.5×0.743×0.743×</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1−0.743</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×0.574=0.359</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同样，可得</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e>
                        </m:d>
                      </m:sup>
                    </m:sSub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2,1</m:t>
                            </m:r>
                          </m:e>
                        </m:d>
                      </m:sup>
                    </m:sSub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r>
                              <a:rPr lang="en-US" altLang="zh-CN" sz="2200" b="0" i="1" smtClean="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的更新值分别为：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0.512</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0.359</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0.512</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7.2.1 </a:t>
            </a:r>
            <a:r>
              <a:rPr lang="zh-CN" altLang="en-US" sz="2800" b="1" dirty="0">
                <a:solidFill>
                  <a:srgbClr val="0070C0"/>
                </a:solidFill>
                <a:latin typeface="微软雅黑" panose="020B0503020204020204" pitchFamily="34" charset="-122"/>
                <a:ea typeface="微软雅黑" panose="020B0503020204020204" pitchFamily="34" charset="-122"/>
              </a:rPr>
              <a:t>三层感知机的误差反向传播学习示例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36129665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反向传播学习过程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的求导路径如图中粗实线所示。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7.2.1 </a:t>
            </a:r>
            <a:r>
              <a:rPr lang="zh-CN" altLang="en-US" sz="2800" b="1" dirty="0">
                <a:solidFill>
                  <a:srgbClr val="0070C0"/>
                </a:solidFill>
                <a:latin typeface="微软雅黑" panose="020B0503020204020204" pitchFamily="34" charset="-122"/>
                <a:ea typeface="微软雅黑" panose="020B0503020204020204" pitchFamily="34" charset="-122"/>
              </a:rPr>
              <a:t>三层感知机的误差反向传播学习示例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017" y="2677377"/>
            <a:ext cx="8554061" cy="3042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307156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反向传播学习过程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对于</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的更新，先求总误差对它的偏导数：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2,1</m:t>
                                      </m:r>
                                    </m:e>
                                  </m:d>
                                </m:sup>
                              </m:sSubSup>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因此</a:t>
                </a:r>
                <a14:m>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可视为该节点的校对误差乘以该节点输出对待更新阈值变量的偏导。</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的更新为：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=0.529</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7.2.1 </a:t>
            </a:r>
            <a:r>
              <a:rPr lang="zh-CN" altLang="en-US" sz="2800" b="1" dirty="0">
                <a:solidFill>
                  <a:srgbClr val="0070C0"/>
                </a:solidFill>
                <a:latin typeface="微软雅黑" panose="020B0503020204020204" pitchFamily="34" charset="-122"/>
                <a:ea typeface="微软雅黑" panose="020B0503020204020204" pitchFamily="34" charset="-122"/>
              </a:rPr>
              <a:t>三层感知机的误差反向传播学习示例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22919845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反向传播学习过程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第</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隐层的参数更新，以节点</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e>
                        </m:d>
                      </m:sup>
                    </m:sSub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为例详细讨论。对</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e>
                        </m:d>
                      </m:sup>
                    </m:sSub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的求导有两条路径，粗虚线所示。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4"/>
                <a:stretch>
                  <a:fillRect l="-1171"/>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7.2.1 </a:t>
            </a:r>
            <a:r>
              <a:rPr lang="zh-CN" altLang="en-US" sz="2800" b="1" dirty="0">
                <a:solidFill>
                  <a:srgbClr val="0070C0"/>
                </a:solidFill>
                <a:latin typeface="微软雅黑" panose="020B0503020204020204" pitchFamily="34" charset="-122"/>
                <a:ea typeface="微软雅黑" panose="020B0503020204020204" pitchFamily="34" charset="-122"/>
              </a:rPr>
              <a:t>三层感知机的误差反向传播学习示例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5"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41" y="2704628"/>
            <a:ext cx="7833718" cy="3229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8910883"/>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339045" y="681693"/>
                <a:ext cx="8445359"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反向传播学习过程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20000"/>
                  </a:lnSpc>
                  <a:spcBef>
                    <a:spcPts val="0"/>
                  </a:spcBef>
                  <a:buNone/>
                </a:pPr>
                <a14:m>
                  <m:oMathPara xmlns:m="http://schemas.openxmlformats.org/officeDocument/2006/math">
                    <m:oMathParaPr>
                      <m:jc m:val="centerGroup"/>
                    </m:oMathParaPr>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den>
                          </m:f>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den>
                          </m:f>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e>
                              </m:d>
                            </m:sup>
                          </m:sSubSup>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339045" y="681693"/>
                <a:ext cx="8445359" cy="5773971"/>
              </a:xfrm>
              <a:prstGeom prst="rect">
                <a:avLst/>
              </a:prstGeom>
              <a:blipFill rotWithShape="1">
                <a:blip r:embed="rId3"/>
                <a:stretch>
                  <a:fillRect l="-1155"/>
                </a:stretch>
              </a:blipFill>
            </p:spPr>
            <p:txBody>
              <a:bodyPr/>
              <a:lstStyle/>
              <a:p>
                <a:r>
                  <a:rPr lang="zh-CN" altLang="en-US">
                    <a:noFill/>
                  </a:rPr>
                  <a:t> </a:t>
                </a:r>
              </a:p>
            </p:txBody>
          </p:sp>
        </mc:Fallback>
      </mc:AlternateContent>
      <p:sp>
        <p:nvSpPr>
          <p:cNvPr id="41" name="文本框 2"/>
          <p:cNvSpPr txBox="1"/>
          <p:nvPr/>
        </p:nvSpPr>
        <p:spPr>
          <a:xfrm>
            <a:off x="0" y="158473"/>
            <a:ext cx="9144000" cy="461665"/>
          </a:xfrm>
          <a:prstGeom prst="rect">
            <a:avLst/>
          </a:prstGeom>
          <a:noFill/>
        </p:spPr>
        <p:txBody>
          <a:bodyPr wrap="square" rtlCol="0">
            <a:spAutoFit/>
          </a:bodyPr>
          <a:lstStyle/>
          <a:p>
            <a:pPr algn="ctr" defTabSz="1218565"/>
            <a:r>
              <a:rPr lang="en-US" altLang="zh-CN" sz="2400" b="1" dirty="0">
                <a:solidFill>
                  <a:srgbClr val="0070C0"/>
                </a:solidFill>
                <a:latin typeface="微软雅黑" panose="020B0503020204020204" pitchFamily="34" charset="-122"/>
                <a:ea typeface="微软雅黑" panose="020B0503020204020204" pitchFamily="34" charset="-122"/>
              </a:rPr>
              <a:t>7.2.1 </a:t>
            </a:r>
            <a:r>
              <a:rPr lang="zh-CN" altLang="en-US" sz="2400" b="1" dirty="0">
                <a:solidFill>
                  <a:srgbClr val="0070C0"/>
                </a:solidFill>
                <a:latin typeface="微软雅黑" panose="020B0503020204020204" pitchFamily="34" charset="-122"/>
                <a:ea typeface="微软雅黑" panose="020B0503020204020204" pitchFamily="34" charset="-122"/>
              </a:rPr>
              <a:t>三层感知机的误差反向传播学习示例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37004144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反向传播学习过程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，是输出层节点</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的校对误差。可将</a:t>
                </a:r>
                <a14:m>
                  <m:oMath xmlns:m="http://schemas.openxmlformats.org/officeDocument/2006/math">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den>
                        </m:f>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视为校对误差</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p>
                    </m:sSub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b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沿求导路径反向传播到第</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隐层节点</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的校对误差，将该校对误差记为</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bSup>
                  </m:oMath>
                </a14:m>
                <a:r>
                  <a:rPr lang="zh-CN" altLang="en-US" sz="2200" i="1" dirty="0">
                    <a:solidFill>
                      <a:prstClr val="black">
                        <a:lumMod val="85000"/>
                        <a:lumOff val="15000"/>
                      </a:prstClr>
                    </a:solidFill>
                    <a:latin typeface="Cambria Math"/>
                    <a:ea typeface="微软雅黑" panose="020B0503020204020204" pitchFamily="34" charset="-122"/>
                    <a:cs typeface="Arial" panose="020B0604020202020204" pitchFamily="34" charset="0"/>
                  </a:rPr>
                  <a:t>。</a:t>
                </a:r>
                <a:endParaRPr lang="en-US" altLang="zh-CN" sz="2200" i="1" dirty="0">
                  <a:solidFill>
                    <a:prstClr val="black">
                      <a:lumMod val="85000"/>
                      <a:lumOff val="15000"/>
                    </a:prstClr>
                  </a:solidFill>
                  <a:latin typeface="Cambria Math"/>
                  <a:ea typeface="微软雅黑" panose="020B0503020204020204" pitchFamily="34" charset="-122"/>
                  <a:cs typeface="Arial" panose="020B0604020202020204" pitchFamily="34" charset="0"/>
                </a:endParaRPr>
              </a:p>
              <a:p>
                <a:pPr marL="0" indent="0">
                  <a:spcBef>
                    <a:spcPts val="0"/>
                  </a:spcBef>
                  <a:buNone/>
                </a:pPr>
                <a14:m>
                  <m:oMathPara xmlns:m="http://schemas.openxmlformats.org/officeDocument/2006/math">
                    <m:oMathParaPr>
                      <m:jc m:val="left"/>
                    </m:oMathParaPr>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e>
                              </m:d>
                            </m:sup>
                          </m:sSubSup>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r="-220"/>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7.2.1 </a:t>
            </a:r>
            <a:r>
              <a:rPr lang="zh-CN" altLang="en-US" sz="2800" b="1" dirty="0">
                <a:solidFill>
                  <a:srgbClr val="0070C0"/>
                </a:solidFill>
                <a:latin typeface="微软雅黑" panose="020B0503020204020204" pitchFamily="34" charset="-122"/>
                <a:ea typeface="微软雅黑" panose="020B0503020204020204" pitchFamily="34" charset="-122"/>
              </a:rPr>
              <a:t>三层感知机的误差反向传播学习示例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79563"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087" y="4034043"/>
            <a:ext cx="7046913"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557743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生物神经元</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srgbClr val="FF0000"/>
                </a:solidFill>
                <a:latin typeface="Arial" panose="020B0604020202020204" pitchFamily="34" charset="0"/>
                <a:ea typeface="微软雅黑" panose="020B0503020204020204" pitchFamily="34" charset="-122"/>
                <a:cs typeface="Arial" panose="020B0604020202020204" pitchFamily="34" charset="0"/>
              </a:rPr>
              <a:t>人工神经元（简称神经元）是神经网络的基本组成单元，它是对生物神经元的模拟、抽象和简化</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。现代神经生物学的研究表明，生物神经元是由细胞体、树突和轴突组成的。通常一个神经元包含一个细胞体和一条轴突，但有一个至多个树突。</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7.1.1 </a:t>
            </a:r>
            <a:r>
              <a:rPr lang="zh-CN" altLang="en-US" sz="2800" b="1" dirty="0">
                <a:solidFill>
                  <a:srgbClr val="0070C0"/>
                </a:solidFill>
                <a:latin typeface="微软雅黑" panose="020B0503020204020204" pitchFamily="34" charset="-122"/>
                <a:ea typeface="微软雅黑" panose="020B0503020204020204" pitchFamily="34" charset="-122"/>
              </a:rPr>
              <a:t>神经元</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6010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34" y="3691968"/>
            <a:ext cx="8713787"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922404"/>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反向传播学习过程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e>
                      </m:d>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e>
                      </m:d>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2,2</m:t>
                              </m:r>
                            </m:e>
                          </m:d>
                        </m:sup>
                      </m:sSubSup>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e>
                      </m:d>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e>
                                  </m:d>
                                </m:sup>
                              </m:sSub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2,2</m:t>
                                      </m:r>
                                    </m:e>
                                  </m:d>
                                </m:sup>
                              </m:sSub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e>
                      </m:d>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因此，</a:t>
                </a:r>
                <a14:m>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e>
                        </m:d>
                      </m:sup>
                    </m:sSub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不变：</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=0.1</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同样可计算第</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隐层的其他三个连接系数也保持不变。</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7.2.1 </a:t>
            </a:r>
            <a:r>
              <a:rPr lang="zh-CN" altLang="en-US" sz="2800" b="1" dirty="0">
                <a:solidFill>
                  <a:srgbClr val="0070C0"/>
                </a:solidFill>
                <a:latin typeface="微软雅黑" panose="020B0503020204020204" pitchFamily="34" charset="-122"/>
                <a:ea typeface="微软雅黑" panose="020B0503020204020204" pitchFamily="34" charset="-122"/>
              </a:rPr>
              <a:t>三层感知机的误差反向传播学习示例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30</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903344621"/>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反向传播学习过程</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可知</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更新为</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=0.296</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同样可得</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更新为：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0.296</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以上给出了输入第一个训练样本后，网络的前向预测和反向学习过程。可将样本依次输入网络进行训练。一般要进行多轮训练。</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r="-659"/>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7.2.1 </a:t>
            </a:r>
            <a:r>
              <a:rPr lang="zh-CN" altLang="en-US" sz="2800" b="1" dirty="0">
                <a:solidFill>
                  <a:srgbClr val="0070C0"/>
                </a:solidFill>
                <a:latin typeface="微软雅黑" panose="020B0503020204020204" pitchFamily="34" charset="-122"/>
                <a:ea typeface="微软雅黑" panose="020B0503020204020204" pitchFamily="34" charset="-122"/>
              </a:rPr>
              <a:t>三层感知机的误差反向传播学习示例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31</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86198545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示例代码</a:t>
            </a:r>
          </a:p>
          <a:p>
            <a:pPr marL="0" indent="0">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7.2.1 </a:t>
            </a:r>
            <a:r>
              <a:rPr lang="zh-CN" altLang="en-US" sz="2800" b="1" dirty="0">
                <a:solidFill>
                  <a:srgbClr val="0070C0"/>
                </a:solidFill>
                <a:latin typeface="微软雅黑" panose="020B0503020204020204" pitchFamily="34" charset="-122"/>
                <a:ea typeface="微软雅黑" panose="020B0503020204020204" pitchFamily="34" charset="-122"/>
              </a:rPr>
              <a:t>三层感知机的误差反向传播学习示例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32</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846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311" y="1498369"/>
            <a:ext cx="5305425" cy="433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467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38575" y="1382123"/>
            <a:ext cx="5305425" cy="47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948209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反向传播学习过程</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经过</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2000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轮训练，每轮平均总误差由</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0.32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降为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0.008</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，能够准确地模拟异或运算，最后一轮的四个输出与相应标签值对比为：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[ 0.07158904  0.92822515 ] → [ 0.  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[ 0.9138734   0.08633152 ] →[ 1.  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[ 0.91375259  0.08644981 ] →[ 1.  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[ 0.11774177  0.88200493 ] →[ 0.  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可见，预测输出很接近实际标签值。</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7.2.1 </a:t>
            </a:r>
            <a:r>
              <a:rPr lang="zh-CN" altLang="en-US" sz="2800" b="1" dirty="0">
                <a:solidFill>
                  <a:srgbClr val="0070C0"/>
                </a:solidFill>
                <a:latin typeface="微软雅黑" panose="020B0503020204020204" pitchFamily="34" charset="-122"/>
                <a:ea typeface="微软雅黑" panose="020B0503020204020204" pitchFamily="34" charset="-122"/>
              </a:rPr>
              <a:t>三层感知机的误差反向传播学习示例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7342536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前向传播预测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BP</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神经网络共有</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层，包括输入层和</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个隐层（第</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个隐层为输出层）。网络输入分量个数为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𝑈</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，输出分量个数为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𝑉</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。设神经元采用的激励函数为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。设训练样本为</a:t>
                </a:r>
                <a14:m>
                  <m:oMath xmlns:m="http://schemas.openxmlformats.org/officeDocument/2006/math">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zh-CN"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𝒍</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，实例向量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𝑈</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，标签向量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𝒍</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𝑉</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2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设第</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隐层共有</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个节点，它们的输出记为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𝒚</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sup>
                        </m:sSub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，它们的阈值系数记为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𝜽</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sup>
                        </m:sSub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，从输入层到该隐层的连接系数记为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3"/>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sup>
                              </m:sSubSup>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𝑈</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𝑈</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sup>
                              </m:sSubSup>
                            </m:e>
                          </m:mr>
                        </m:m>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。可得：</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𝒚</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𝜽</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e>
                    </m:d>
                  </m:oMath>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b="-2851"/>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7.2.2 BP</a:t>
            </a:r>
            <a:r>
              <a:rPr lang="zh-CN" altLang="en-US" sz="2800" b="1" dirty="0">
                <a:solidFill>
                  <a:srgbClr val="0070C0"/>
                </a:solidFill>
                <a:latin typeface="微软雅黑" panose="020B0503020204020204" pitchFamily="34" charset="-122"/>
                <a:ea typeface="微软雅黑" panose="020B0503020204020204" pitchFamily="34" charset="-122"/>
              </a:rPr>
              <a:t>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143648956"/>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前向传播预测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2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设第</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隐层共有</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个节点，它们的输出记为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𝒚</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𝟐</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d>
                          </m:sup>
                        </m:sSub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，它们的阈值系数记为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𝜽</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𝟐</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d>
                          </m:sup>
                        </m:sSub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，从第</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隐层到该隐层的连接系数记为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3"/>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sup>
                              </m:sSubSup>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d>
                                </m:sup>
                              </m:sSubSup>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d>
                                </m:sup>
                              </m:sSubSup>
                            </m:e>
                          </m:mr>
                        </m:m>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。可得：</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𝒚</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𝟐</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𝒚</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𝜽</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𝟐</m:t>
                            </m:r>
                          </m:sub>
                        </m:sSub>
                      </m:e>
                    </m:d>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2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依次可前向计算各层输出，直到输出层。输出为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𝒛</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𝑉</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2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7.2.2 BP</a:t>
            </a:r>
            <a:r>
              <a:rPr lang="zh-CN" altLang="en-US" sz="2800" b="1" dirty="0">
                <a:solidFill>
                  <a:srgbClr val="0070C0"/>
                </a:solidFill>
                <a:latin typeface="微软雅黑" panose="020B0503020204020204" pitchFamily="34" charset="-122"/>
                <a:ea typeface="微软雅黑" panose="020B0503020204020204" pitchFamily="34" charset="-122"/>
              </a:rPr>
              <a:t>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25026333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反向传播学习</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输出层的校对误差记为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𝑬</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𝑬</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𝑉</m:t>
                              </m:r>
                            </m:sup>
                          </m:sSub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𝒛</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𝒍</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r>
                      <a:rPr lang="zh-CN" altLang="en-US"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层的校对误差记为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𝑬</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𝑬</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𝑬</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sub>
                      </m:sSub>
                      <m:r>
                        <a:rPr lang="en-US" altLang="zh-CN" sz="2200" i="1" smtClean="0">
                          <a:solidFill>
                            <a:prstClr val="black">
                              <a:lumMod val="85000"/>
                              <a:lumOff val="15000"/>
                            </a:prstClr>
                          </a:solidFill>
                          <a:latin typeface="Cambria Math"/>
                          <a:ea typeface="Cambria Math"/>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3"/>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den>
                                </m:f>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sup>
                                    </m:sSubSup>
                                  </m:den>
                                </m:f>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𝑉</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den>
                                </m:f>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𝑉</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sup>
                                    </m:sSubSup>
                                  </m:den>
                                </m:f>
                              </m:e>
                            </m:mr>
                          </m:m>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式中右侧的矩阵是第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层输出对第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r>
                      <a:rPr lang="zh-CN" altLang="en-US"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层输出的偏导数排列的矩阵，称为雅可比矩阵，其中的</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r>
                      <a:rPr lang="zh-CN" altLang="en-US"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层的节点数。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依次可反向计算各层的校对误差，直到第</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隐层。</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r="-952" b="-4646"/>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7.2.2 BP</a:t>
            </a:r>
            <a:r>
              <a:rPr lang="zh-CN" altLang="en-US" sz="2800" b="1" dirty="0">
                <a:solidFill>
                  <a:srgbClr val="0070C0"/>
                </a:solidFill>
                <a:latin typeface="微软雅黑" panose="020B0503020204020204" pitchFamily="34" charset="-122"/>
                <a:ea typeface="微软雅黑" panose="020B0503020204020204" pitchFamily="34" charset="-122"/>
              </a:rPr>
              <a:t>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371360972"/>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反向传播学习</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接下来，根据校对误差更新连接系数和阈值系数。对第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隐层的第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节点的第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个连接系数</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14:m>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的计算为：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𝒚</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𝒊</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e>
                          </m:d>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𝒚</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𝒊</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𝒚</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𝒊</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e>
                          </m:d>
                        </m:sup>
                      </m:sSubSup>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𝒚</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𝒊</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为该节点输入的线性组合部分，</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列。上式中，如果出现</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e>
                        </m:d>
                      </m:sup>
                    </m:sSub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，则它表示</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，即原始输入。</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r="-952" b="-6441"/>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7.2.2 BP</a:t>
            </a:r>
            <a:r>
              <a:rPr lang="zh-CN" altLang="en-US" sz="2800" b="1" dirty="0">
                <a:solidFill>
                  <a:srgbClr val="0070C0"/>
                </a:solidFill>
                <a:latin typeface="微软雅黑" panose="020B0503020204020204" pitchFamily="34" charset="-122"/>
                <a:ea typeface="微软雅黑" panose="020B0503020204020204" pitchFamily="34" charset="-122"/>
              </a:rPr>
              <a:t>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226132385"/>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反向传播学习</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对该节点的阈值系数</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𝒚</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𝒊</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sub>
                      </m:sSub>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以上给出了单个训练样本的</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BP</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算法计算过程。当采用批梯度下降法时，对一批训练样本计算出导数后，取平均数作为下降的梯度。</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r="-3807"/>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7.2.2 BP</a:t>
            </a:r>
            <a:r>
              <a:rPr lang="zh-CN" altLang="en-US" sz="2800" b="1" dirty="0">
                <a:solidFill>
                  <a:srgbClr val="0070C0"/>
                </a:solidFill>
                <a:latin typeface="微软雅黑" panose="020B0503020204020204" pitchFamily="34" charset="-122"/>
                <a:ea typeface="微软雅黑" panose="020B0503020204020204" pitchFamily="34" charset="-122"/>
              </a:rPr>
              <a:t>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477255159"/>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MNIST</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数据集</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MNIST</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数据集是一个手写体的数字图片集，来自美国国家标准与技术研究所。它包含训练集和测试集，由</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250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个人手写的数字构成。训练集包含</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60000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个样本，测试集包含</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10000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个样本。每个样本包括一张图片和一个标签。每张图片由</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28×28</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个像素点构成</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每个像素点用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个灰度值表示。标签是与图片对应的</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到</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9</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的数字。</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7.2.2 BP</a:t>
            </a:r>
            <a:r>
              <a:rPr lang="zh-CN" altLang="en-US" sz="2800" b="1" dirty="0">
                <a:solidFill>
                  <a:srgbClr val="0070C0"/>
                </a:solidFill>
                <a:latin typeface="微软雅黑" panose="020B0503020204020204" pitchFamily="34" charset="-122"/>
                <a:ea typeface="微软雅黑" panose="020B0503020204020204" pitchFamily="34" charset="-122"/>
              </a:rPr>
              <a:t>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p:cNvPicPr/>
          <p:nvPr/>
        </p:nvPicPr>
        <p:blipFill>
          <a:blip r:embed="rId3"/>
          <a:stretch>
            <a:fillRect/>
          </a:stretch>
        </p:blipFill>
        <p:spPr>
          <a:xfrm>
            <a:off x="1520290" y="3881701"/>
            <a:ext cx="5805184" cy="2719362"/>
          </a:xfrm>
          <a:prstGeom prst="rect">
            <a:avLst/>
          </a:prstGeom>
        </p:spPr>
      </p:pic>
    </p:spTree>
    <p:extLst>
      <p:ext uri="{BB962C8B-B14F-4D97-AF65-F5344CB8AC3E}">
        <p14:creationId xmlns:p14="http://schemas.microsoft.com/office/powerpoint/2010/main" val="81549328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M-P</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模型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受生物神经元对信息处理过程的启迪，人们提出了很多人工神经元模型，其中影响最大的是</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1943</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年心理学家</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McCulloch</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和数学家</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W.Pitts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提出的</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M-P</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模型。</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表示来自其它神经元的输入信息，</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表示输入信息对应的连接系数值。</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表示对输入信息进行加权求和。</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是一个阈值，模拟生物神经元的兴奋“限度”。输入信息经过加权求和后，与阈值进行比</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较。</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r="-952"/>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7.1.1 </a:t>
            </a:r>
            <a:r>
              <a:rPr lang="zh-CN" altLang="en-US" sz="2800" b="1" dirty="0">
                <a:solidFill>
                  <a:srgbClr val="0070C0"/>
                </a:solidFill>
                <a:latin typeface="微软雅黑" panose="020B0503020204020204" pitchFamily="34" charset="-122"/>
                <a:ea typeface="微软雅黑" panose="020B0503020204020204" pitchFamily="34" charset="-122"/>
              </a:rPr>
              <a:t>神经元</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61133"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6996" y="2350035"/>
            <a:ext cx="2714625"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3241678"/>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手写体数字识别示例</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7.2.2 BP</a:t>
            </a:r>
            <a:r>
              <a:rPr lang="zh-CN" altLang="en-US" sz="2800" b="1" dirty="0">
                <a:solidFill>
                  <a:srgbClr val="0070C0"/>
                </a:solidFill>
                <a:latin typeface="微软雅黑" panose="020B0503020204020204" pitchFamily="34" charset="-122"/>
                <a:ea typeface="微软雅黑" panose="020B0503020204020204" pitchFamily="34" charset="-122"/>
              </a:rPr>
              <a:t>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40</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23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3" y="1584013"/>
            <a:ext cx="7572375" cy="422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4606710"/>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手写体数字识别示例</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7.2.2 BP</a:t>
            </a:r>
            <a:r>
              <a:rPr lang="zh-CN" altLang="en-US" sz="2800" b="1" dirty="0">
                <a:solidFill>
                  <a:srgbClr val="0070C0"/>
                </a:solidFill>
                <a:latin typeface="微软雅黑" panose="020B0503020204020204" pitchFamily="34" charset="-122"/>
                <a:ea typeface="微软雅黑" panose="020B0503020204020204" pitchFamily="34" charset="-122"/>
              </a:rPr>
              <a:t>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41</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24609" name="Picture 1" descr="C:\Users\WangHJ\AppData\Roaming\Tencent\Users\50049204\QQ\WinTemp\RichOle\@7N`_90IST9J]7FSBGBTWN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684" y="1358386"/>
            <a:ext cx="7658100" cy="50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31927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拟合三次多项式示例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用神经网络模型来拟合三次多项式。采用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Tensorflow2.0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框架来实现。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7.2.2 BP</a:t>
            </a:r>
            <a:r>
              <a:rPr lang="zh-CN" altLang="en-US" sz="2800" b="1" dirty="0">
                <a:solidFill>
                  <a:srgbClr val="0070C0"/>
                </a:solidFill>
                <a:latin typeface="微软雅黑" panose="020B0503020204020204" pitchFamily="34" charset="-122"/>
                <a:ea typeface="微软雅黑" panose="020B0503020204020204" pitchFamily="34" charset="-122"/>
              </a:rPr>
              <a:t>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42</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867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752" y="2595203"/>
            <a:ext cx="8294913" cy="3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4696285"/>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不同网络结构拟合结果</a:t>
            </a: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Sigmoid</a:t>
            </a:r>
            <a:r>
              <a:rPr lang="zh-CN"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激活函数</a:t>
            </a:r>
            <a:r>
              <a:rPr lang="zh-CN" altLang="en-US"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a:t>
            </a:r>
            <a:r>
              <a:rPr lang="en-US"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MSE</a:t>
            </a:r>
            <a:r>
              <a:rPr lang="zh-CN" altLang="en-US"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a:t>
            </a:r>
            <a:r>
              <a:rPr lang="en-US"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5000</a:t>
            </a:r>
            <a:r>
              <a:rPr lang="zh-CN"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轮</a:t>
            </a:r>
            <a:endParaRPr lang="en-US"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7.2.2 BP</a:t>
            </a:r>
            <a:r>
              <a:rPr lang="zh-CN" altLang="en-US" sz="2800" b="1" dirty="0">
                <a:solidFill>
                  <a:srgbClr val="0070C0"/>
                </a:solidFill>
                <a:latin typeface="微软雅黑" panose="020B0503020204020204" pitchFamily="34" charset="-122"/>
                <a:ea typeface="微软雅黑" panose="020B0503020204020204" pitchFamily="34" charset="-122"/>
              </a:rPr>
              <a:t>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867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939" y="1297903"/>
            <a:ext cx="8094726" cy="544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844416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7.2.2 BP</a:t>
            </a:r>
            <a:r>
              <a:rPr lang="zh-CN" altLang="en-US" sz="2800" b="1" dirty="0">
                <a:solidFill>
                  <a:srgbClr val="0070C0"/>
                </a:solidFill>
                <a:latin typeface="微软雅黑" panose="020B0503020204020204" pitchFamily="34" charset="-122"/>
                <a:ea typeface="微软雅黑" panose="020B0503020204020204" pitchFamily="34" charset="-122"/>
              </a:rPr>
              <a:t>算法</a:t>
            </a:r>
          </a:p>
        </p:txBody>
      </p:sp>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不同训练轮数拟合结果</a:t>
            </a: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Sigmoid</a:t>
            </a:r>
            <a:r>
              <a:rPr lang="zh-CN"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激活函数</a:t>
            </a:r>
            <a:r>
              <a:rPr lang="zh-CN" altLang="en-US"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a:t>
            </a:r>
            <a:r>
              <a:rPr lang="en-US"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MSE</a:t>
            </a:r>
            <a:r>
              <a:rPr lang="zh-CN" altLang="en-US"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a:t>
            </a:r>
            <a:r>
              <a:rPr lang="zh-CN"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a:t>
            </a:r>
            <a:r>
              <a:rPr lang="en-US"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1</a:t>
            </a:r>
            <a:r>
              <a:rPr lang="zh-CN"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a:t>
            </a:r>
            <a:r>
              <a:rPr lang="en-US"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5</a:t>
            </a:r>
            <a:r>
              <a:rPr lang="zh-CN"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a:t>
            </a:r>
            <a:r>
              <a:rPr lang="en-US"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5</a:t>
            </a:r>
            <a:r>
              <a:rPr lang="zh-CN"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a:t>
            </a:r>
            <a:r>
              <a:rPr lang="en-US"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1</a:t>
            </a:r>
            <a:r>
              <a:rPr lang="zh-CN"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a:t>
            </a:r>
            <a:endParaRPr lang="en-US"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spcBef>
                <a:spcPts val="0"/>
              </a:spcBef>
              <a:buNone/>
            </a:pP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87753"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154" y="1348690"/>
            <a:ext cx="8197736" cy="55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1964779"/>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采用</a:t>
            </a:r>
            <a:r>
              <a:rPr lang="en-US" altLang="zh-CN" sz="2400" b="1" dirty="0" err="1">
                <a:solidFill>
                  <a:srgbClr val="0070C0"/>
                </a:solidFill>
                <a:latin typeface="Arial" panose="020B0604020202020204" pitchFamily="34" charset="0"/>
                <a:ea typeface="微软雅黑" panose="020B0503020204020204" pitchFamily="34" charset="-122"/>
                <a:cs typeface="Arial" panose="020B0604020202020204" pitchFamily="34" charset="0"/>
              </a:rPr>
              <a:t>softplus</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激活函数的拟合结果</a:t>
            </a:r>
            <a:r>
              <a:rPr lang="en-US" altLang="zh-CN" sz="2800" b="1"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5000</a:t>
            </a:r>
            <a:r>
              <a:rPr lang="zh-CN" altLang="en-US"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轮，</a:t>
            </a:r>
            <a:r>
              <a:rPr lang="en-US"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MSE</a:t>
            </a:r>
            <a:r>
              <a:rPr lang="zh-CN" altLang="en-US"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a:t>
            </a:r>
            <a:r>
              <a:rPr lang="zh-CN"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a:t>
            </a:r>
            <a:r>
              <a:rPr lang="en-US"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1</a:t>
            </a:r>
            <a:r>
              <a:rPr lang="zh-CN"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a:t>
            </a:r>
            <a:r>
              <a:rPr lang="en-US"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5</a:t>
            </a:r>
            <a:r>
              <a:rPr lang="zh-CN"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a:t>
            </a:r>
            <a:r>
              <a:rPr lang="en-US"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5</a:t>
            </a:r>
            <a:r>
              <a:rPr lang="zh-CN"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a:t>
            </a:r>
            <a:r>
              <a:rPr lang="en-US"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1</a:t>
            </a:r>
            <a:r>
              <a:rPr lang="zh-CN" altLang="zh-CN" sz="2000" b="1" dirty="0">
                <a:solidFill>
                  <a:srgbClr val="FFC000"/>
                </a:solidFill>
                <a:latin typeface="Arial" panose="020B0604020202020204" pitchFamily="34" charset="0"/>
                <a:ea typeface="微软雅黑" panose="020B0503020204020204" pitchFamily="34" charset="-122"/>
                <a:cs typeface="Arial" panose="020B0604020202020204" pitchFamily="34" charset="0"/>
              </a:rPr>
              <a:t>）</a:t>
            </a:r>
            <a:endParaRPr lang="en-US" altLang="zh-CN" sz="2400" b="1" dirty="0">
              <a:solidFill>
                <a:srgbClr val="FFC000"/>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spcBef>
                <a:spcPts val="0"/>
              </a:spcBef>
              <a:buNone/>
            </a:pP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7.2.2 BP</a:t>
            </a:r>
            <a:r>
              <a:rPr lang="zh-CN" altLang="en-US" sz="2800" b="1" dirty="0">
                <a:solidFill>
                  <a:srgbClr val="0070C0"/>
                </a:solidFill>
                <a:latin typeface="微软雅黑" panose="020B0503020204020204" pitchFamily="34" charset="-122"/>
                <a:ea typeface="微软雅黑" panose="020B0503020204020204" pitchFamily="34" charset="-122"/>
              </a:rPr>
              <a:t>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949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971" y="1921102"/>
            <a:ext cx="9285324" cy="3295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3027355"/>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1.</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相对熵损失函数和交叉熵损失函数</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3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交叉熵可以用来衡量两个分布之间的差距。</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3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[ 0.07158904  0.92822515 ] -&gt; [ 0.  1.]</a:t>
                </a:r>
              </a:p>
              <a:p>
                <a:pPr marL="0" indent="457200">
                  <a:lnSpc>
                    <a:spcPct val="13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[ 0.9138734   0.08633152 ] -&gt; [ 1.  0.]</a:t>
                </a:r>
              </a:p>
              <a:p>
                <a:pPr marL="0" indent="457200">
                  <a:lnSpc>
                    <a:spcPct val="13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c</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[ 0.91375259  0.08644981 ] -&gt; [ 1.  0.]</a:t>
                </a:r>
              </a:p>
              <a:p>
                <a:pPr marL="0" indent="457200">
                  <a:lnSpc>
                    <a:spcPct val="13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d</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[ 0.11774177  0.88200493 ] -&gt; [ 0.  1.]</a:t>
                </a:r>
              </a:p>
              <a:p>
                <a:pPr marL="0" indent="457200">
                  <a:lnSpc>
                    <a:spcPct val="13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信息熵的定义：</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H</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fNa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func>
                      </m:e>
                    </m:nary>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个输出的标签值，即真实值，用</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个输出值，即预测值。将</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与</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之间的对数差在</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上的期望值称为相对熵：</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300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𝐷</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𝐾𝐿</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fNa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fNa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func>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subSu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i</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fNa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fNa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func>
                            </m:e>
                          </m:d>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subSu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i</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fNa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num>
                                <m:den>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en>
                              </m:f>
                            </m:e>
                          </m:func>
                        </m:e>
                      </m:nary>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r="-366" b="-634"/>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7.2.3 </a:t>
            </a:r>
            <a:r>
              <a:rPr lang="zh-CN" altLang="en-US" sz="2800" b="1" dirty="0">
                <a:solidFill>
                  <a:srgbClr val="0070C0"/>
                </a:solidFill>
                <a:latin typeface="微软雅黑" panose="020B0503020204020204" pitchFamily="34" charset="-122"/>
                <a:ea typeface="微软雅黑" panose="020B0503020204020204" pitchFamily="34" charset="-122"/>
              </a:rPr>
              <a:t>多层神经网络常用损失函数</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832593503"/>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1.</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相对熵损失函数和交叉熵损失函数</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计算</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d</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两项输出的相对熵：</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𝐷</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fNa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0.07158904</m:t>
                              </m:r>
                            </m:den>
                          </m:f>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fNa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0.92822515</m:t>
                              </m:r>
                            </m:den>
                          </m:f>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=0.07447962</m:t>
                      </m:r>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𝐷</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fNa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0.11774177</m:t>
                              </m:r>
                            </m:den>
                          </m:f>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fNa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0.88200493</m:t>
                              </m:r>
                            </m:den>
                          </m:f>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=0.12555622</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将相对熵的定义式进一步展开：</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𝐷</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𝐾𝐿</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subSu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i</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fNa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fNa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func>
                            </m:e>
                          </m:d>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subSu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i</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fNa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func>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subSu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i</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fNa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func>
                            </m:e>
                          </m:nary>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𝐻</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subSu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i</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fNa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func>
                            </m:e>
                          </m:nary>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前一项保持不变，因此一般用后一项作为两个分布之间差异的度量，称为交叉熵：</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𝐻</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subSu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i</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fNa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func>
                      </m:e>
                    </m:nary>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b="-15523"/>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7.2.3 </a:t>
            </a:r>
            <a:r>
              <a:rPr lang="zh-CN" altLang="en-US" sz="2800" b="1" dirty="0">
                <a:solidFill>
                  <a:srgbClr val="0070C0"/>
                </a:solidFill>
                <a:latin typeface="微软雅黑" panose="020B0503020204020204" pitchFamily="34" charset="-122"/>
                <a:ea typeface="微软雅黑" panose="020B0503020204020204" pitchFamily="34" charset="-122"/>
              </a:rPr>
              <a:t>多层神经网络常用损失函数</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28959458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1.</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相对熵损失函数和交叉熵损失函数</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如果只有正负两个分类，记标签为正类的概率为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，记预测为正类的概率为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，那么上式为：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𝐻</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fNa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d>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fName>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d>
                            </m:e>
                          </m:func>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在讨论逻辑回归算法时，实际上已经应用了二分类的交叉熵损失函数。</a:t>
                </a: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交叉熵损失函数在梯度下降法中可以避免</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MSE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学习速率降低的问题，得到了广泛的应用。</a:t>
                </a: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7.2.3 </a:t>
            </a:r>
            <a:r>
              <a:rPr lang="zh-CN" altLang="en-US" sz="2800" b="1" dirty="0">
                <a:solidFill>
                  <a:srgbClr val="0070C0"/>
                </a:solidFill>
                <a:latin typeface="微软雅黑" panose="020B0503020204020204" pitchFamily="34" charset="-122"/>
                <a:ea typeface="微软雅黑" panose="020B0503020204020204" pitchFamily="34" charset="-122"/>
              </a:rPr>
              <a:t>多层神经网络常用损失函数</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57647268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2.</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余弦相似度损失函数</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将标签和预测看作值向量，可用</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cosθ</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num>
                        <m:den>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nary>
                        </m:num>
                        <m:den>
                          <m:rad>
                            <m:radPr>
                              <m:deg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radPr>
                            <m:deg/>
                            <m:e>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e>
                              </m:nary>
                            </m:e>
                          </m:rad>
                          <m:rad>
                            <m:radPr>
                              <m:deg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radPr>
                            <m:deg/>
                            <m:e>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e>
                              </m:nary>
                            </m:e>
                          </m:rad>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计算得到余弦相似度作为损失函数。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3.</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双曲余弦对数损失函数</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双曲余弦对数的计算方法为：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logcosh</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subSu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i</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fNa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sup>
                                  </m:s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e>
                          </m:func>
                        </m:e>
                      </m:nary>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双曲余弦对数损失函数相似于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MSE</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，但比</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MSE</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相对稳定。</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7.2.3 </a:t>
            </a:r>
            <a:r>
              <a:rPr lang="zh-CN" altLang="en-US" sz="2800" b="1" dirty="0">
                <a:solidFill>
                  <a:srgbClr val="0070C0"/>
                </a:solidFill>
                <a:latin typeface="微软雅黑" panose="020B0503020204020204" pitchFamily="34" charset="-122"/>
                <a:ea typeface="微软雅黑" panose="020B0503020204020204" pitchFamily="34" charset="-122"/>
              </a:rPr>
              <a:t>多层神经网络常用损失函数</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65609471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人工神经元模型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信息加工过程可描述如下式：</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r>
                            <a:rPr lang="en-US" altLang="zh-CN" sz="2200" b="0" i="1" smtClean="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nary>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对输入信息进行线性组合后，再通过一个映射，得到输出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oMath>
                </a14:m>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称为激励函数或转移函数，</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一般采用非线性函数。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M-P</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模型而言，神经元只有兴奋和抑制两种状态，因此，它的激励函数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定义为单位阶跃函数，输出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只有</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两种信号。</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7.1.1 </a:t>
            </a:r>
            <a:r>
              <a:rPr lang="zh-CN" altLang="en-US" sz="2800" b="1" dirty="0">
                <a:solidFill>
                  <a:srgbClr val="0070C0"/>
                </a:solidFill>
                <a:latin typeface="微软雅黑" panose="020B0503020204020204" pitchFamily="34" charset="-122"/>
                <a:ea typeface="微软雅黑" panose="020B0503020204020204" pitchFamily="34" charset="-122"/>
              </a:rPr>
              <a:t>神经元</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232275506"/>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5413966"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1.</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动量优化算法</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在经典力学中，动量体现为物体运动的惯性。</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加入动量的梯度下降法迭代关系式为：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den>
                            </m:f>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b>
                    </m:sSub>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可见，加入动量之后的</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前进量</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是由上一步的</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前进</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量</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和新梯度值</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den>
                            </m:f>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的加权和，其中</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决定了保留上一步</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前进量</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的大小，称为动量系数。初始</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5413966" cy="5773971"/>
              </a:xfrm>
              <a:prstGeom prst="rect">
                <a:avLst/>
              </a:prstGeom>
              <a:blipFill rotWithShape="1">
                <a:blip r:embed="rId3"/>
                <a:stretch>
                  <a:fillRect l="-1802" r="-1351" b="-5280"/>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7.2.4 </a:t>
            </a:r>
            <a:r>
              <a:rPr lang="zh-CN" altLang="en-US" sz="2800" b="1" dirty="0">
                <a:solidFill>
                  <a:srgbClr val="0070C0"/>
                </a:solidFill>
                <a:latin typeface="微软雅黑" panose="020B0503020204020204" pitchFamily="34" charset="-122"/>
                <a:ea typeface="微软雅黑" panose="020B0503020204020204" pitchFamily="34" charset="-122"/>
              </a:rPr>
              <a:t>多层神经网络常用优化算法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50</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9594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1150" y="1743282"/>
            <a:ext cx="3752850"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9795499"/>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0100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1.</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动量优化算法</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加入动量的梯度下降的迭代关系式还有一种改进方法，称为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NAG</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Nesterov</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accelerated gradient</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den>
                              </m:f>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b>
                      </m:sSub>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该方法计算梯度的点发生了变化，即在</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处计算梯度，而不是原</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点处。它可以理解为先按“惯性”前进一小步</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，再计算梯度。这种方法在每一步都往前多走了一小步，有时可以加快收敛速度。</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01004" cy="5773971"/>
              </a:xfrm>
              <a:prstGeom prst="rect">
                <a:avLst/>
              </a:prstGeom>
              <a:blipFill rotWithShape="1">
                <a:blip r:embed="rId3"/>
                <a:stretch>
                  <a:fillRect l="-1176" r="-1029"/>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7.2.4 </a:t>
            </a:r>
            <a:r>
              <a:rPr lang="zh-CN" altLang="en-US" sz="2800" b="1" dirty="0">
                <a:solidFill>
                  <a:srgbClr val="0070C0"/>
                </a:solidFill>
                <a:latin typeface="微软雅黑" panose="020B0503020204020204" pitchFamily="34" charset="-122"/>
                <a:ea typeface="微软雅黑" panose="020B0503020204020204" pitchFamily="34" charset="-122"/>
              </a:rPr>
              <a:t>多层神经网络常用优化算法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51</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218589498"/>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0100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2.</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步长优化算法</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Adagrad</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Adaptive Gradient</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）算法的梯度迭代关系式为：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den>
                                      </m:f>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b>
                              </m:sSub>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𝑙𝑟</m:t>
                          </m:r>
                        </m:num>
                        <m:den>
                          <m:rad>
                            <m:radPr>
                              <m:deg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radPr>
                            <m:deg/>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ra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𝜖</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den>
                              </m:f>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b>
                      </m:sSub>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称为累积平方梯度，它是到当前为止所有梯度的平方和，初值为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。这里的</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den>
                                    </m:f>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b>
                            </m:sSub>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表示向量元素的平方向量：</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den>
                            </m:f>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den>
                            </m:f>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，下同。超参数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𝑙𝑟</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为事先设置的步长，</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𝜖</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为很小的常数。初始</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可见，随着迭代次数的增加，</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越来越大，实际步长</a:t>
                </a:r>
                <a14:m>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𝑙𝑟</m:t>
                        </m:r>
                      </m:num>
                      <m:den>
                        <m:rad>
                          <m:radPr>
                            <m:deg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radPr>
                          <m:deg/>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ra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𝜖</m:t>
                        </m:r>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越来越小，可以防止在极小值附近来回振荡。</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01004" cy="5773971"/>
              </a:xfrm>
              <a:prstGeom prst="rect">
                <a:avLst/>
              </a:prstGeom>
              <a:blipFill rotWithShape="1">
                <a:blip r:embed="rId3"/>
                <a:stretch>
                  <a:fillRect l="-1176" b="-5597"/>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7.2.4 </a:t>
            </a:r>
            <a:r>
              <a:rPr lang="zh-CN" altLang="en-US" sz="2800" b="1" dirty="0">
                <a:solidFill>
                  <a:srgbClr val="0070C0"/>
                </a:solidFill>
                <a:latin typeface="微软雅黑" panose="020B0503020204020204" pitchFamily="34" charset="-122"/>
                <a:ea typeface="微软雅黑" panose="020B0503020204020204" pitchFamily="34" charset="-122"/>
              </a:rPr>
              <a:t>多层神经网络常用优化算法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52</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10801917"/>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0100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2.</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步长优化算法</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RMSProp</a:t>
                </a:r>
                <a:r>
                  <a:rPr lang="zh-CN" altLang="en-US"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Root Mean Square Prop</a:t>
                </a:r>
                <a:r>
                  <a:rPr lang="zh-CN" altLang="en-US"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）算法的原始形式对</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Adagrad</a:t>
                </a:r>
                <a:r>
                  <a:rPr lang="zh-CN" altLang="en-US"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算法进行了简单改进，增加了一个系数</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rho</a:t>
                </a:r>
                <a:r>
                  <a:rPr lang="zh-CN" altLang="en-US"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来控制历史信息与当前梯度的比例：</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𝑟h𝑜</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𝑟h𝑜</m:t>
                          </m:r>
                        </m:e>
                      </m:d>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den>
                                      </m:f>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b>
                              </m:sSub>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𝑙𝑟</m:t>
                          </m:r>
                        </m:num>
                        <m:den>
                          <m:rad>
                            <m:radPr>
                              <m:deg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radPr>
                            <m:deg/>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smtClean="0">
                                  <a:solidFill>
                                    <a:srgbClr val="FF0000"/>
                                  </a:solidFill>
                                  <a:latin typeface="Cambria Math"/>
                                  <a:ea typeface="微软雅黑" panose="020B0503020204020204" pitchFamily="34" charset="-122"/>
                                  <a:cs typeface="Arial" panose="020B0604020202020204" pitchFamily="34" charset="0"/>
                                </a:rPr>
                                <m:t>+</m:t>
                              </m:r>
                              <m:r>
                                <a:rPr lang="en-US" altLang="zh-CN" sz="2200" smtClean="0">
                                  <a:solidFill>
                                    <a:srgbClr val="FF0000"/>
                                  </a:solidFill>
                                  <a:latin typeface="Cambria Math"/>
                                  <a:ea typeface="微软雅黑" panose="020B0503020204020204" pitchFamily="34" charset="-122"/>
                                  <a:cs typeface="Arial" panose="020B0604020202020204" pitchFamily="34" charset="0"/>
                                </a:rPr>
                                <m:t>𝜖</m:t>
                              </m:r>
                            </m:e>
                          </m:rad>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den>
                              </m:f>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b>
                      </m:sSub>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01004" cy="5773971"/>
              </a:xfrm>
              <a:prstGeom prst="rect">
                <a:avLst/>
              </a:prstGeom>
              <a:blipFill rotWithShape="1">
                <a:blip r:embed="rId3"/>
                <a:stretch>
                  <a:fillRect l="-1176"/>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7.2.4 </a:t>
            </a:r>
            <a:r>
              <a:rPr lang="zh-CN" altLang="en-US" sz="2800" b="1" dirty="0">
                <a:solidFill>
                  <a:srgbClr val="0070C0"/>
                </a:solidFill>
                <a:latin typeface="微软雅黑" panose="020B0503020204020204" pitchFamily="34" charset="-122"/>
                <a:ea typeface="微软雅黑" panose="020B0503020204020204" pitchFamily="34" charset="-122"/>
              </a:rPr>
              <a:t>多层神经网络常用优化算法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939256162"/>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0100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2.</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步长优化算法</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RMSProp</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的原始形式增加动量因子如下：</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𝑟h𝑜</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𝑟h𝑜</m:t>
                          </m:r>
                        </m:e>
                      </m:d>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den>
                                      </m:f>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b>
                              </m:sSub>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𝑙𝑟</m:t>
                          </m:r>
                        </m:num>
                        <m:den>
                          <m:rad>
                            <m:radPr>
                              <m:deg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radPr>
                            <m:deg/>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𝜖</m:t>
                              </m:r>
                            </m:e>
                          </m:rad>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den>
                              </m:f>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b>
                      </m:sSub>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为动量系数。</a:t>
                </a:r>
              </a:p>
              <a:p>
                <a:pPr marL="0" indent="0">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01004" cy="5773971"/>
              </a:xfrm>
              <a:prstGeom prst="rect">
                <a:avLst/>
              </a:prstGeom>
              <a:blipFill rotWithShape="1">
                <a:blip r:embed="rId3"/>
                <a:stretch>
                  <a:fillRect l="-1176"/>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7.2.4 </a:t>
            </a:r>
            <a:r>
              <a:rPr lang="zh-CN" altLang="en-US" sz="2800" b="1" dirty="0">
                <a:solidFill>
                  <a:srgbClr val="0070C0"/>
                </a:solidFill>
                <a:latin typeface="微软雅黑" panose="020B0503020204020204" pitchFamily="34" charset="-122"/>
                <a:ea typeface="微软雅黑" panose="020B0503020204020204" pitchFamily="34" charset="-122"/>
              </a:rPr>
              <a:t>多层神经网络常用优化算法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757288334"/>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0100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2.</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步长优化算法</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RMSProp</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的中心化版本：</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𝑟h𝑜</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𝑟h𝑜</m:t>
                          </m:r>
                        </m:e>
                      </m:d>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den>
                              </m:f>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b>
                      </m:sSub>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𝑟h𝑜</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𝑟h𝑜</m:t>
                          </m:r>
                        </m:e>
                      </m:d>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den>
                                      </m:f>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b>
                              </m:sSub>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𝑙𝑟</m:t>
                          </m:r>
                        </m:num>
                        <m:den>
                          <m:rad>
                            <m:radPr>
                              <m:deg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radPr>
                            <m:deg/>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𝜖</m:t>
                              </m:r>
                            </m:e>
                          </m:rad>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den>
                              </m:f>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b>
                      </m:sSub>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它增加了一个累积梯度</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，在求动量因子</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时，通过</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进行了一个中心化过程：</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b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。初始</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0">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01004" cy="5773971"/>
              </a:xfrm>
              <a:prstGeom prst="rect">
                <a:avLst/>
              </a:prstGeom>
              <a:blipFill rotWithShape="1">
                <a:blip r:embed="rId3"/>
                <a:stretch>
                  <a:fillRect l="-1176"/>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7.2.4 </a:t>
            </a:r>
            <a:r>
              <a:rPr lang="zh-CN" altLang="en-US" sz="2800" b="1" dirty="0">
                <a:solidFill>
                  <a:srgbClr val="0070C0"/>
                </a:solidFill>
                <a:latin typeface="微软雅黑" panose="020B0503020204020204" pitchFamily="34" charset="-122"/>
                <a:ea typeface="微软雅黑" panose="020B0503020204020204" pitchFamily="34" charset="-122"/>
              </a:rPr>
              <a:t>多层神经网络常用优化算法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856040679"/>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0100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3.</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结合动量和步长优化算法</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Adam</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算法结合了</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AdaGrad</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算法和</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RMSProp</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算法的优势：</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spcBef>
                    <a:spcPts val="0"/>
                  </a:spcBef>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den>
                              </m:f>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b>
                      </m:sSub>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spcBef>
                    <a:spcPts val="0"/>
                  </a:spcBef>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d>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den>
                                      </m:f>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b>
                              </m:sSub>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spcBef>
                    <a:spcPts val="0"/>
                  </a:spcBef>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p>
                          </m:sSubSup>
                        </m:den>
                      </m:f>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spcBef>
                    <a:spcPts val="0"/>
                  </a:spcBef>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p>
                          </m:sSubSup>
                        </m:den>
                      </m:f>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spcBef>
                    <a:spcPts val="0"/>
                  </a:spcBef>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𝑙𝑟</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num>
                        <m:den>
                          <m:rad>
                            <m:radPr>
                              <m:deg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radPr>
                            <m:deg/>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ra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𝜖</m:t>
                          </m:r>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式中，</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0,1</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分别为累积梯度的动量系数和累积平方梯度的动量系数。初始</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0">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01004" cy="5773971"/>
              </a:xfrm>
              <a:prstGeom prst="rect">
                <a:avLst/>
              </a:prstGeom>
              <a:blipFill rotWithShape="1">
                <a:blip r:embed="rId3"/>
                <a:stretch>
                  <a:fillRect l="-1176" b="-6125"/>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7.2.4 </a:t>
            </a:r>
            <a:r>
              <a:rPr lang="zh-CN" altLang="en-US" sz="2800" b="1" dirty="0">
                <a:solidFill>
                  <a:srgbClr val="0070C0"/>
                </a:solidFill>
                <a:latin typeface="微软雅黑" panose="020B0503020204020204" pitchFamily="34" charset="-122"/>
                <a:ea typeface="微软雅黑" panose="020B0503020204020204" pitchFamily="34" charset="-122"/>
              </a:rPr>
              <a:t>多层神经网络常用优化算法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641785304"/>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0100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3.</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结合动量和步长优化算法</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对累积平方梯度</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可以取历史最大值用来更新，称为</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AMSGrad</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den>
                              </m:f>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b>
                      </m:sSub>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d>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den>
                                      </m:f>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b>
                              </m:sSub>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𝑚𝑎𝑥</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p>
                          </m:sSubSup>
                        </m:den>
                      </m:f>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b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p>
                          </m:sSubSup>
                        </m:den>
                      </m:f>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𝑙𝑟</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num>
                        <m:den>
                          <m:rad>
                            <m:radPr>
                              <m:deg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radPr>
                            <m:deg/>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ra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𝜖</m:t>
                          </m:r>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初始</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01004" cy="5773971"/>
              </a:xfrm>
              <a:prstGeom prst="rect">
                <a:avLst/>
              </a:prstGeom>
              <a:blipFill rotWithShape="1">
                <a:blip r:embed="rId3"/>
                <a:stretch>
                  <a:fillRect l="-1176" b="-9715"/>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7.2.4 </a:t>
            </a:r>
            <a:r>
              <a:rPr lang="zh-CN" altLang="en-US" sz="2800" b="1" dirty="0">
                <a:solidFill>
                  <a:srgbClr val="0070C0"/>
                </a:solidFill>
                <a:latin typeface="微软雅黑" panose="020B0503020204020204" pitchFamily="34" charset="-122"/>
                <a:ea typeface="微软雅黑" panose="020B0503020204020204" pitchFamily="34" charset="-122"/>
              </a:rPr>
              <a:t>多层神经网络常用优化算法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49222389"/>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0100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多层神经网络中的过拟合</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减少模型规模（减少多层神经网络的层数和节点数）和增加训练样本数量是防止过拟合的重要方法。</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本小节讨论抑制过拟合的正则化、早停和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Dropout</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等方法在多层神经网络中的应用。</a:t>
            </a:r>
          </a:p>
          <a:p>
            <a:pPr marL="0" indent="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7.2.5 </a:t>
            </a:r>
            <a:r>
              <a:rPr lang="zh-CN" altLang="en-US" sz="2800" b="1" dirty="0">
                <a:solidFill>
                  <a:srgbClr val="0070C0"/>
                </a:solidFill>
                <a:latin typeface="微软雅黑" panose="020B0503020204020204" pitchFamily="34" charset="-122"/>
                <a:ea typeface="微软雅黑" panose="020B0503020204020204" pitchFamily="34" charset="-122"/>
              </a:rPr>
              <a:t>多层神经网络中过拟合的抑制</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5" name="图片 14"/>
          <p:cNvPicPr/>
          <p:nvPr/>
        </p:nvPicPr>
        <p:blipFill>
          <a:blip r:embed="rId3"/>
          <a:stretch>
            <a:fillRect/>
          </a:stretch>
        </p:blipFill>
        <p:spPr>
          <a:xfrm>
            <a:off x="1959960" y="1252049"/>
            <a:ext cx="4697694" cy="2970630"/>
          </a:xfrm>
          <a:prstGeom prst="rect">
            <a:avLst/>
          </a:prstGeom>
        </p:spPr>
      </p:pic>
    </p:spTree>
    <p:extLst>
      <p:ext uri="{BB962C8B-B14F-4D97-AF65-F5344CB8AC3E}">
        <p14:creationId xmlns:p14="http://schemas.microsoft.com/office/powerpoint/2010/main" val="1235012385"/>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0100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1.</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正则化方法的应用</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7.2.5 </a:t>
            </a:r>
            <a:r>
              <a:rPr lang="zh-CN" altLang="en-US" sz="2800" b="1" dirty="0">
                <a:solidFill>
                  <a:srgbClr val="0070C0"/>
                </a:solidFill>
                <a:latin typeface="微软雅黑" panose="020B0503020204020204" pitchFamily="34" charset="-122"/>
                <a:ea typeface="微软雅黑" panose="020B0503020204020204" pitchFamily="34" charset="-122"/>
              </a:rPr>
              <a:t>多层神经网络中过拟合的抑制</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10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246" y="1227974"/>
            <a:ext cx="7345508" cy="3538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105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9346" y="4371974"/>
            <a:ext cx="7005308"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55026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人工神经元模型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如果把单位阶跃函数看作是分类边界，即令</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M-P</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模型的线性组合部分等于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，得到一个线性方程</a:t>
                </a:r>
                <a14:m>
                  <m:oMath xmlns:m="http://schemas.openxmlformats.org/officeDocument/2006/math">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。该线性方程可看作空间中的一个超平面，该超平面将空间划分为两个部分，分别代表两个分类。可知</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M-P</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模型与采用线性函数的二分逻辑回归相似。</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在二分类线性逻辑回归的分析中，以分类错误的样本点的个数为目标函数，用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Sigmoid</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函数代替不连续的单位阶跃函数，采用梯度下降法可求得系数</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二分类线性逻辑回归可以处理线性可分或不可分两种情况。</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r="-659"/>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7.1.1 </a:t>
            </a:r>
            <a:r>
              <a:rPr lang="zh-CN" altLang="en-US" sz="2800" b="1" dirty="0">
                <a:solidFill>
                  <a:srgbClr val="0070C0"/>
                </a:solidFill>
                <a:latin typeface="微软雅黑" panose="020B0503020204020204" pitchFamily="34" charset="-122"/>
                <a:ea typeface="微软雅黑" panose="020B0503020204020204" pitchFamily="34" charset="-122"/>
              </a:rPr>
              <a:t>神经元</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17440554"/>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0100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2.</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早停法的应用</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7.2.5 </a:t>
            </a:r>
            <a:r>
              <a:rPr lang="zh-CN" altLang="en-US" sz="2800" b="1" dirty="0">
                <a:solidFill>
                  <a:srgbClr val="0070C0"/>
                </a:solidFill>
                <a:latin typeface="微软雅黑" panose="020B0503020204020204" pitchFamily="34" charset="-122"/>
                <a:ea typeface="微软雅黑" panose="020B0503020204020204" pitchFamily="34" charset="-122"/>
              </a:rPr>
              <a:t>多层神经网络中过拟合的抑制</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60</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20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102" y="3262259"/>
            <a:ext cx="6287270" cy="3028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图片 17"/>
          <p:cNvPicPr/>
          <p:nvPr/>
        </p:nvPicPr>
        <p:blipFill>
          <a:blip r:embed="rId4"/>
          <a:stretch>
            <a:fillRect/>
          </a:stretch>
        </p:blipFill>
        <p:spPr>
          <a:xfrm>
            <a:off x="3607316" y="892454"/>
            <a:ext cx="5105169" cy="3124742"/>
          </a:xfrm>
          <a:prstGeom prst="rect">
            <a:avLst/>
          </a:prstGeom>
        </p:spPr>
      </p:pic>
    </p:spTree>
    <p:extLst>
      <p:ext uri="{BB962C8B-B14F-4D97-AF65-F5344CB8AC3E}">
        <p14:creationId xmlns:p14="http://schemas.microsoft.com/office/powerpoint/2010/main" val="4249924369"/>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0100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3.Dropout</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法的应用</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7.2.5 </a:t>
            </a:r>
            <a:r>
              <a:rPr lang="zh-CN" altLang="en-US" sz="2800" b="1" dirty="0">
                <a:solidFill>
                  <a:srgbClr val="0070C0"/>
                </a:solidFill>
                <a:latin typeface="微软雅黑" panose="020B0503020204020204" pitchFamily="34" charset="-122"/>
                <a:ea typeface="微软雅黑" panose="020B0503020204020204" pitchFamily="34" charset="-122"/>
              </a:rPr>
              <a:t>多层神经网络中过拟合的抑制</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61</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31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292" y="3082247"/>
            <a:ext cx="7903405" cy="3807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310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64511" y="783690"/>
            <a:ext cx="6477047" cy="2298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9724600"/>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0100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1.</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局部收敛</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BP</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神经网络不一定收敛，也就是说，网络的训练不一定成功。误差的平方是非凸函数，</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BP</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神经网络是否收敛或者能否收敛到全局最优，与初始值有关。</a:t>
            </a:r>
          </a:p>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2.</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梯度消散和梯度爆炸</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在校对误差反向传播的过程中，如果偏导数较小，在多次连乘之后，校对误差会趋近于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，导致梯度也趋近于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前面层的参数无法有效更新，称之为梯度消散。梯度消散会使得增加再多的层也无法提高效果，甚至反而会降低。相反，如果偏导数较大，则会在反向传播的过程中呈指数级增长，导致溢出，无法计算，网络不稳定，称之为梯度爆炸。</a:t>
            </a:r>
          </a:p>
          <a:p>
            <a:pPr marL="0" indent="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7.2.6 </a:t>
            </a:r>
            <a:r>
              <a:rPr lang="zh-CN" altLang="en-US" sz="2800" b="1" dirty="0">
                <a:solidFill>
                  <a:srgbClr val="0070C0"/>
                </a:solidFill>
                <a:latin typeface="微软雅黑" panose="020B0503020204020204" pitchFamily="34" charset="-122"/>
                <a:ea typeface="微软雅黑" panose="020B0503020204020204" pitchFamily="34" charset="-122"/>
              </a:rPr>
              <a:t>进一步讨论</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62</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440113959"/>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a:off x="4158362" y="2048494"/>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4965458" y="2048493"/>
            <a:ext cx="4110560"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491851" y="1614014"/>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神经网络模型</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4158362" y="2884511"/>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4947556" y="2884511"/>
            <a:ext cx="4110560" cy="511238"/>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486706" y="2450466"/>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多层神经网络</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4158362" y="3769903"/>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4965458" y="3769902"/>
            <a:ext cx="4110560" cy="778907"/>
            <a:chOff x="6339097" y="3296031"/>
            <a:chExt cx="3744416" cy="779312"/>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491850" y="3336319"/>
              <a:ext cx="3496276" cy="739024"/>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竞争学习和自组织特征映射网络</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TextBox 86"/>
          <p:cNvSpPr txBox="1"/>
          <p:nvPr/>
        </p:nvSpPr>
        <p:spPr>
          <a:xfrm>
            <a:off x="-1" y="2291323"/>
            <a:ext cx="3616504" cy="1600329"/>
          </a:xfrm>
          <a:prstGeom prst="rect">
            <a:avLst/>
          </a:prstGeom>
          <a:noFill/>
        </p:spPr>
        <p:txBody>
          <a:bodyPr wrap="square" lIns="121817" tIns="60906" rIns="121817" bIns="60906">
            <a:spAutoFit/>
          </a:bodyPr>
          <a:lstStyle/>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第七章</a:t>
            </a:r>
            <a:endParaRPr lang="en-US" altLang="zh-CN" sz="4800" b="1" spc="200" dirty="0">
              <a:solidFill>
                <a:srgbClr val="0070C0"/>
              </a:solidFill>
              <a:latin typeface="微软雅黑" panose="020B0503020204020204" pitchFamily="34" charset="-122"/>
              <a:ea typeface="微软雅黑" panose="020B0503020204020204" pitchFamily="34" charset="-122"/>
            </a:endParaRPr>
          </a:p>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神经网络</a:t>
            </a:r>
          </a:p>
        </p:txBody>
      </p:sp>
      <p:sp>
        <p:nvSpPr>
          <p:cNvPr id="88" name="下箭头 87"/>
          <p:cNvSpPr/>
          <p:nvPr/>
        </p:nvSpPr>
        <p:spPr>
          <a:xfrm rot="16200000">
            <a:off x="3296792" y="3688241"/>
            <a:ext cx="575764" cy="695523"/>
          </a:xfrm>
          <a:prstGeom prst="downArrow">
            <a:avLst/>
          </a:prstGeom>
          <a:solidFill>
            <a:srgbClr val="F5A609"/>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8565"/>
            <a:endParaRPr lang="zh-CN" altLang="en-US" sz="2400">
              <a:solidFill>
                <a:prstClr val="white"/>
              </a:solidFill>
              <a:latin typeface="Calibri" panose="020F0502020204030204"/>
              <a:ea typeface="宋体" panose="02010600030101010101" pitchFamily="2" charset="-122"/>
            </a:endParaRPr>
          </a:p>
        </p:txBody>
      </p:sp>
      <p:sp>
        <p:nvSpPr>
          <p:cNvPr id="20" name="灯片编号占位符 1"/>
          <p:cNvSpPr txBox="1">
            <a:spLocks/>
          </p:cNvSpPr>
          <p:nvPr/>
        </p:nvSpPr>
        <p:spPr>
          <a:xfrm>
            <a:off x="6791621" y="5786057"/>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63</a:t>
            </a:fld>
            <a:endParaRPr lang="zh-CN" altLang="en-US" sz="1600" dirty="0"/>
          </a:p>
        </p:txBody>
      </p:sp>
    </p:spTree>
    <p:extLst>
      <p:ext uri="{BB962C8B-B14F-4D97-AF65-F5344CB8AC3E}">
        <p14:creationId xmlns:p14="http://schemas.microsoft.com/office/powerpoint/2010/main" val="269196050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580">
                                          <p:stCondLst>
                                            <p:cond delay="0"/>
                                          </p:stCondLst>
                                        </p:cTn>
                                        <p:tgtEl>
                                          <p:spTgt spid="88"/>
                                        </p:tgtEl>
                                      </p:cBhvr>
                                    </p:animEffect>
                                    <p:anim calcmode="lin" valueType="num">
                                      <p:cBhvr>
                                        <p:cTn id="8"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13" dur="26">
                                          <p:stCondLst>
                                            <p:cond delay="650"/>
                                          </p:stCondLst>
                                        </p:cTn>
                                        <p:tgtEl>
                                          <p:spTgt spid="88"/>
                                        </p:tgtEl>
                                      </p:cBhvr>
                                      <p:to x="100000" y="60000"/>
                                    </p:animScale>
                                    <p:animScale>
                                      <p:cBhvr>
                                        <p:cTn id="14" dur="166" decel="50000">
                                          <p:stCondLst>
                                            <p:cond delay="676"/>
                                          </p:stCondLst>
                                        </p:cTn>
                                        <p:tgtEl>
                                          <p:spTgt spid="88"/>
                                        </p:tgtEl>
                                      </p:cBhvr>
                                      <p:to x="100000" y="100000"/>
                                    </p:animScale>
                                    <p:animScale>
                                      <p:cBhvr>
                                        <p:cTn id="15" dur="26">
                                          <p:stCondLst>
                                            <p:cond delay="1312"/>
                                          </p:stCondLst>
                                        </p:cTn>
                                        <p:tgtEl>
                                          <p:spTgt spid="88"/>
                                        </p:tgtEl>
                                      </p:cBhvr>
                                      <p:to x="100000" y="80000"/>
                                    </p:animScale>
                                    <p:animScale>
                                      <p:cBhvr>
                                        <p:cTn id="16" dur="166" decel="50000">
                                          <p:stCondLst>
                                            <p:cond delay="1338"/>
                                          </p:stCondLst>
                                        </p:cTn>
                                        <p:tgtEl>
                                          <p:spTgt spid="88"/>
                                        </p:tgtEl>
                                      </p:cBhvr>
                                      <p:to x="100000" y="100000"/>
                                    </p:animScale>
                                    <p:animScale>
                                      <p:cBhvr>
                                        <p:cTn id="17" dur="26">
                                          <p:stCondLst>
                                            <p:cond delay="1642"/>
                                          </p:stCondLst>
                                        </p:cTn>
                                        <p:tgtEl>
                                          <p:spTgt spid="88"/>
                                        </p:tgtEl>
                                      </p:cBhvr>
                                      <p:to x="100000" y="90000"/>
                                    </p:animScale>
                                    <p:animScale>
                                      <p:cBhvr>
                                        <p:cTn id="18" dur="166" decel="50000">
                                          <p:stCondLst>
                                            <p:cond delay="1668"/>
                                          </p:stCondLst>
                                        </p:cTn>
                                        <p:tgtEl>
                                          <p:spTgt spid="88"/>
                                        </p:tgtEl>
                                      </p:cBhvr>
                                      <p:to x="100000" y="100000"/>
                                    </p:animScale>
                                    <p:animScale>
                                      <p:cBhvr>
                                        <p:cTn id="19" dur="26">
                                          <p:stCondLst>
                                            <p:cond delay="1808"/>
                                          </p:stCondLst>
                                        </p:cTn>
                                        <p:tgtEl>
                                          <p:spTgt spid="88"/>
                                        </p:tgtEl>
                                      </p:cBhvr>
                                      <p:to x="100000" y="95000"/>
                                    </p:animScale>
                                    <p:animScale>
                                      <p:cBhvr>
                                        <p:cTn id="20" dur="166" decel="50000">
                                          <p:stCondLst>
                                            <p:cond delay="1834"/>
                                          </p:stCondLst>
                                        </p:cTn>
                                        <p:tgtEl>
                                          <p:spTgt spid="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4160519"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示例说明</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从</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kmeans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算法实例的样本集中取出四个样本来进行竞争学习举例，它们分别是：</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[-2.92514764,11.0884457],</a:t>
            </a:r>
          </a:p>
          <a:p>
            <a:pPr marL="0" indent="45720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[4.99694961,1.98673206],</a:t>
            </a:r>
          </a:p>
          <a:p>
            <a:pPr marL="0" indent="45720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[3.8665841,-1.75282591],</a:t>
            </a:r>
          </a:p>
          <a:p>
            <a:pPr marL="0" indent="45720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[2.62642744,22.08897582]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，在平面上的分布如所示。可见四个点大致分成两个簇。</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7.3.1 </a:t>
            </a:r>
            <a:r>
              <a:rPr lang="zh-CN" altLang="en-US" sz="2800" b="1" dirty="0">
                <a:solidFill>
                  <a:srgbClr val="0070C0"/>
                </a:solidFill>
                <a:latin typeface="微软雅黑" panose="020B0503020204020204" pitchFamily="34" charset="-122"/>
                <a:ea typeface="微软雅黑" panose="020B0503020204020204" pitchFamily="34" charset="-122"/>
              </a:rPr>
              <a:t>竞争学习</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5" name="图片 14"/>
          <p:cNvPicPr/>
          <p:nvPr/>
        </p:nvPicPr>
        <p:blipFill>
          <a:blip r:embed="rId3"/>
          <a:stretch>
            <a:fillRect/>
          </a:stretch>
        </p:blipFill>
        <p:spPr>
          <a:xfrm>
            <a:off x="4645660" y="1980992"/>
            <a:ext cx="4498340" cy="2888957"/>
          </a:xfrm>
          <a:prstGeom prst="rect">
            <a:avLst/>
          </a:prstGeom>
        </p:spPr>
      </p:pic>
    </p:spTree>
    <p:extLst>
      <p:ext uri="{BB962C8B-B14F-4D97-AF65-F5344CB8AC3E}">
        <p14:creationId xmlns:p14="http://schemas.microsoft.com/office/powerpoint/2010/main" val="1361053194"/>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21553"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样本正则化</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设样本向量表示为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，它的</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正则化是对向量的每一个特征除向量的模：</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ac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num>
                        <m:den>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num>
                            <m:den>
                              <m:rad>
                                <m:radPr>
                                  <m:deg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radPr>
                                <m:deg/>
                                <m:e>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e>
                                  </m:nary>
                                </m:e>
                              </m:rad>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num>
                            <m:den>
                              <m:rad>
                                <m:radPr>
                                  <m:deg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radPr>
                                <m:deg/>
                                <m:e>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e>
                                  </m:nary>
                                </m:e>
                              </m:rad>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num>
                            <m:den>
                              <m:rad>
                                <m:radPr>
                                  <m:deg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radPr>
                                <m:deg/>
                                <m:e>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e>
                                  </m:nary>
                                </m:e>
                              </m:rad>
                            </m:den>
                          </m:f>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21553" cy="5773971"/>
              </a:xfrm>
              <a:prstGeom prst="rect">
                <a:avLst/>
              </a:prstGeom>
              <a:blipFill rotWithShape="1">
                <a:blip r:embed="rId4"/>
                <a:stretch>
                  <a:fillRect l="-1172"/>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7.3.1 </a:t>
            </a:r>
            <a:r>
              <a:rPr lang="zh-CN" altLang="en-US" sz="2800" b="1" dirty="0">
                <a:solidFill>
                  <a:srgbClr val="0070C0"/>
                </a:solidFill>
                <a:latin typeface="微软雅黑" panose="020B0503020204020204" pitchFamily="34" charset="-122"/>
                <a:ea typeface="微软雅黑" panose="020B0503020204020204" pitchFamily="34" charset="-122"/>
              </a:rPr>
              <a:t>竞争学习</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1207964418"/>
              </p:ext>
            </p:extLst>
          </p:nvPr>
        </p:nvGraphicFramePr>
        <p:xfrm>
          <a:off x="97497" y="3493211"/>
          <a:ext cx="3465501" cy="3107851"/>
        </p:xfrm>
        <a:graphic>
          <a:graphicData uri="http://schemas.openxmlformats.org/presentationml/2006/ole">
            <mc:AlternateContent xmlns:mc="http://schemas.openxmlformats.org/markup-compatibility/2006">
              <mc:Choice xmlns:v="urn:schemas-microsoft-com:vml" Requires="v">
                <p:oleObj name="Visio" r:id="rId5" imgW="6656742" imgH="5980109" progId="Visio.Drawing.11">
                  <p:embed/>
                </p:oleObj>
              </mc:Choice>
              <mc:Fallback>
                <p:oleObj name="Visio" r:id="rId5" imgW="6656742" imgH="5980109"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497" y="3493211"/>
                        <a:ext cx="3465501" cy="3107851"/>
                      </a:xfrm>
                      <a:prstGeom prst="rect">
                        <a:avLst/>
                      </a:prstGeom>
                      <a:noFill/>
                    </p:spPr>
                  </p:pic>
                </p:oleObj>
              </mc:Fallback>
            </mc:AlternateContent>
          </a:graphicData>
        </a:graphic>
      </p:graphicFrame>
      <p:sp>
        <p:nvSpPr>
          <p:cNvPr id="18" name="Content Placeholder 2"/>
          <p:cNvSpPr txBox="1"/>
          <p:nvPr/>
        </p:nvSpPr>
        <p:spPr>
          <a:xfrm>
            <a:off x="3637051" y="3568678"/>
            <a:ext cx="5095983" cy="2605447"/>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上面四个样本</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正则</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化后为：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[-0.255</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0.967]</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[0.929</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0.369]</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[0.911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-0.413]</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[0.118</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0.993]</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，编号分别为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到</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在圆上取两个点</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作为两个簇的代表。</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829979750"/>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21553"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学习过程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）分别计算与两个簇点的欧氏距离，为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1.22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1.58</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。称距离最近的簇点为“胜者”，此次学习的胜者为簇点</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7.3.1 </a:t>
            </a:r>
            <a:r>
              <a:rPr lang="zh-CN" altLang="en-US" sz="2800" b="1" dirty="0">
                <a:solidFill>
                  <a:srgbClr val="0070C0"/>
                </a:solidFill>
                <a:latin typeface="微软雅黑" panose="020B0503020204020204" pitchFamily="34" charset="-122"/>
                <a:ea typeface="微软雅黑" panose="020B0503020204020204" pitchFamily="34" charset="-122"/>
              </a:rPr>
              <a:t>竞争学习</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8" name="Content Placeholder 2"/>
              <p:cNvSpPr txBox="1"/>
              <p:nvPr/>
            </p:nvSpPr>
            <p:spPr>
              <a:xfrm>
                <a:off x="5003514" y="2505805"/>
                <a:ext cx="3729520" cy="2605447"/>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）调整胜者的位置，使它接近该样本。记平面上代表样本点</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的向量为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𝑆</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，代表簇点</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的向量为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𝐶</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18" name="Content Placeholder 2"/>
              <p:cNvSpPr txBox="1">
                <a:spLocks noRot="1" noChangeAspect="1" noMove="1" noResize="1" noEditPoints="1" noAdjustHandles="1" noChangeArrowheads="1" noChangeShapeType="1" noTextEdit="1"/>
              </p:cNvSpPr>
              <p:nvPr/>
            </p:nvSpPr>
            <p:spPr>
              <a:xfrm>
                <a:off x="5003514" y="2505805"/>
                <a:ext cx="3729520" cy="2605447"/>
              </a:xfrm>
              <a:prstGeom prst="rect">
                <a:avLst/>
              </a:prstGeom>
              <a:blipFill rotWithShape="1">
                <a:blip r:embed="rId4"/>
                <a:stretch>
                  <a:fillRect l="-2124" r="-1307"/>
                </a:stretch>
              </a:blipFill>
            </p:spPr>
            <p:txBody>
              <a:bodyPr/>
              <a:lstStyle/>
              <a:p>
                <a:r>
                  <a:rPr lang="zh-CN" altLang="en-US">
                    <a:noFill/>
                  </a:rPr>
                  <a:t> </a:t>
                </a:r>
              </a:p>
            </p:txBody>
          </p:sp>
        </mc:Fallback>
      </mc:AlternateContent>
      <p:sp>
        <p:nvSpPr>
          <p:cNvPr id="1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3983530145"/>
              </p:ext>
            </p:extLst>
          </p:nvPr>
        </p:nvGraphicFramePr>
        <p:xfrm>
          <a:off x="0" y="2334019"/>
          <a:ext cx="4767209" cy="4613428"/>
        </p:xfrm>
        <a:graphic>
          <a:graphicData uri="http://schemas.openxmlformats.org/presentationml/2006/ole">
            <mc:AlternateContent xmlns:mc="http://schemas.openxmlformats.org/markup-compatibility/2006">
              <mc:Choice xmlns:v="urn:schemas-microsoft-com:vml" Requires="v">
                <p:oleObj name="Visio" r:id="rId5" imgW="6661601" imgH="6437376" progId="Visio.Drawing.11">
                  <p:embed/>
                </p:oleObj>
              </mc:Choice>
              <mc:Fallback>
                <p:oleObj name="Visio" r:id="rId5" imgW="6661601" imgH="6437376" progId="Visio.Drawing.11">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334019"/>
                        <a:ext cx="4767209" cy="4613428"/>
                      </a:xfrm>
                      <a:prstGeom prst="rect">
                        <a:avLst/>
                      </a:prstGeom>
                      <a:noFill/>
                    </p:spPr>
                  </p:pic>
                </p:oleObj>
              </mc:Fallback>
            </mc:AlternateContent>
          </a:graphicData>
        </a:graphic>
      </p:graphicFrame>
    </p:spTree>
    <p:extLst>
      <p:ext uri="{BB962C8B-B14F-4D97-AF65-F5344CB8AC3E}">
        <p14:creationId xmlns:p14="http://schemas.microsoft.com/office/powerpoint/2010/main" val="2617712413"/>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21553"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学习过程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7.3.1 </a:t>
            </a:r>
            <a:r>
              <a:rPr lang="zh-CN" altLang="en-US" sz="2800" b="1" dirty="0">
                <a:solidFill>
                  <a:srgbClr val="0070C0"/>
                </a:solidFill>
                <a:latin typeface="微软雅黑" panose="020B0503020204020204" pitchFamily="34" charset="-122"/>
                <a:ea typeface="微软雅黑" panose="020B0503020204020204" pitchFamily="34" charset="-122"/>
              </a:rPr>
              <a:t>竞争学习</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164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5032" y="681693"/>
            <a:ext cx="7348002" cy="6312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1307816"/>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21553"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学习过程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7.3.1 </a:t>
            </a:r>
            <a:r>
              <a:rPr lang="zh-CN" altLang="en-US" sz="2800" b="1" dirty="0">
                <a:solidFill>
                  <a:srgbClr val="0070C0"/>
                </a:solidFill>
                <a:latin typeface="微软雅黑" panose="020B0503020204020204" pitchFamily="34" charset="-122"/>
                <a:ea typeface="微软雅黑" panose="020B0503020204020204" pitchFamily="34" charset="-122"/>
              </a:rPr>
              <a:t>竞争学习</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17450"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6821" y="681693"/>
            <a:ext cx="7189556" cy="6176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564118"/>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21553"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网络结构</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竞争层神经元的排列有多种形式，如一维线阵、二维平面阵和三维栅格阵等等，虚线表示侧抑制关系。</a:t>
            </a: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输入层与输出层是全连接关系。与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BP</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神经网络不同的是，这些连接只负责将数据传递到上层，而没有所谓的连接系数，或者说所有的连接系数都为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，且不可调整。</a:t>
            </a: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7.3.2 </a:t>
            </a:r>
            <a:r>
              <a:rPr lang="zh-CN" altLang="en-US" sz="2800" b="1" dirty="0">
                <a:solidFill>
                  <a:srgbClr val="0070C0"/>
                </a:solidFill>
                <a:latin typeface="微软雅黑" panose="020B0503020204020204" pitchFamily="34" charset="-122"/>
                <a:ea typeface="微软雅黑" panose="020B0503020204020204" pitchFamily="34" charset="-122"/>
              </a:rPr>
              <a:t>自组织特征映射网络的结构与学习</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对象 14"/>
          <p:cNvGraphicFramePr>
            <a:graphicFrameLocks noChangeAspect="1"/>
          </p:cNvGraphicFramePr>
          <p:nvPr>
            <p:extLst>
              <p:ext uri="{D42A27DB-BD31-4B8C-83A1-F6EECF244321}">
                <p14:modId xmlns:p14="http://schemas.microsoft.com/office/powerpoint/2010/main" val="4046443809"/>
              </p:ext>
            </p:extLst>
          </p:nvPr>
        </p:nvGraphicFramePr>
        <p:xfrm>
          <a:off x="234903" y="4202130"/>
          <a:ext cx="8498131" cy="1797977"/>
        </p:xfrm>
        <a:graphic>
          <a:graphicData uri="http://schemas.openxmlformats.org/presentationml/2006/ole">
            <mc:AlternateContent xmlns:mc="http://schemas.openxmlformats.org/markup-compatibility/2006">
              <mc:Choice xmlns:v="urn:schemas-microsoft-com:vml" Requires="v">
                <p:oleObj name="Visio" r:id="rId3" imgW="5829643" imgH="1235216" progId="Visio.Drawing.11">
                  <p:embed/>
                </p:oleObj>
              </mc:Choice>
              <mc:Fallback>
                <p:oleObj name="Visio" r:id="rId3" imgW="5829643" imgH="1235216"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03" y="4202130"/>
                        <a:ext cx="8498131" cy="1797977"/>
                      </a:xfrm>
                      <a:prstGeom prst="rect">
                        <a:avLst/>
                      </a:prstGeom>
                      <a:noFill/>
                    </p:spPr>
                  </p:pic>
                </p:oleObj>
              </mc:Fallback>
            </mc:AlternateContent>
          </a:graphicData>
        </a:graphic>
      </p:graphicFrame>
    </p:spTree>
    <p:extLst>
      <p:ext uri="{BB962C8B-B14F-4D97-AF65-F5344CB8AC3E}">
        <p14:creationId xmlns:p14="http://schemas.microsoft.com/office/powerpoint/2010/main" val="186013945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感知机模型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感知机模型是二分类的线性分类模型，它能对空间中线性可分的二分类样本点进行划分。</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b="0" i="1" smtClean="0">
                          <a:solidFill>
                            <a:prstClr val="black">
                              <a:lumMod val="85000"/>
                              <a:lumOff val="15000"/>
                            </a:prstClr>
                          </a:solidFill>
                          <a:latin typeface="Cambria Math"/>
                          <a:ea typeface="微软雅黑" panose="020B0503020204020204" pitchFamily="34" charset="-122"/>
                          <a:cs typeface="Arial" panose="020B0604020202020204" pitchFamily="34" charset="0"/>
                        </a:rPr>
                        <m:t>𝑢</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nary>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b="0" i="1" smtClean="0">
                          <a:solidFill>
                            <a:prstClr val="black">
                              <a:lumMod val="85000"/>
                              <a:lumOff val="15000"/>
                            </a:prstClr>
                          </a:solidFill>
                          <a:latin typeface="Cambria Math"/>
                          <a:ea typeface="微软雅黑" panose="020B0503020204020204" pitchFamily="34" charset="-122"/>
                          <a:cs typeface="Arial" panose="020B0604020202020204" pitchFamily="34" charset="0"/>
                        </a:rPr>
                        <m:t>𝑢</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式中，</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𝑢</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为单位阶跃函数，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表示空间中的一个超平面，该超平面将空间中的点划分为两类。</a:t>
                </a:r>
                <a:r>
                  <a:rPr lang="zh-CN" altLang="zh-CN" sz="2200" strike="sngStrike"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对空间中的某点</a:t>
                </a:r>
                <a14:m>
                  <m:oMath xmlns:m="http://schemas.openxmlformats.org/officeDocument/2006/math">
                    <m:sSub>
                      <m:sSubPr>
                        <m:ctrlPr>
                          <a:rPr lang="zh-CN" altLang="zh-CN" sz="2200" i="1" strike="sngStrike">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strike="sngStrike">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strike="sngStrike">
                            <a:solidFill>
                              <a:prstClr val="black">
                                <a:lumMod val="85000"/>
                                <a:lumOff val="15000"/>
                              </a:prstClr>
                            </a:solidFill>
                            <a:latin typeface="Cambria Math"/>
                            <a:ea typeface="微软雅黑" panose="020B0503020204020204" pitchFamily="34" charset="-122"/>
                            <a:cs typeface="Arial" panose="020B0604020202020204" pitchFamily="34" charset="0"/>
                          </a:rPr>
                          <m:t>𝒊</m:t>
                        </m:r>
                      </m:sub>
                    </m:sSub>
                  </m:oMath>
                </a14:m>
                <a:r>
                  <a:rPr lang="zh-CN" altLang="zh-CN" sz="2200" strike="sngStrike"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，如果被正确划分，易知</a:t>
                </a:r>
                <a14:m>
                  <m:oMath xmlns:m="http://schemas.openxmlformats.org/officeDocument/2006/math">
                    <m:sSub>
                      <m:sSubPr>
                        <m:ctrlPr>
                          <a:rPr lang="zh-CN" altLang="zh-CN" sz="2200" i="1" strike="sngStrike">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strike="sngStrike">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strike="sngStrike">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ctrlPr>
                          <a:rPr lang="zh-CN" altLang="zh-CN" sz="2200" i="1" strike="sngStrike">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strike="sngStrike">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strike="sngStrike">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strike="sngStrike">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strike="sngStrike">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p>
                            <m:r>
                              <a:rPr lang="en-US" altLang="zh-CN" sz="2200" strike="sngStrike">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r>
                          <a:rPr lang="en-US" altLang="zh-CN" sz="2200" strike="sngStrike">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strike="sngStrike">
                            <a:solidFill>
                              <a:prstClr val="black">
                                <a:lumMod val="85000"/>
                                <a:lumOff val="15000"/>
                              </a:prstClr>
                            </a:solidFill>
                            <a:latin typeface="Cambria Math"/>
                            <a:ea typeface="微软雅黑" panose="020B0503020204020204" pitchFamily="34" charset="-122"/>
                            <a:cs typeface="Arial" panose="020B0604020202020204" pitchFamily="34" charset="0"/>
                          </a:rPr>
                          <m:t>𝜃</m:t>
                        </m:r>
                      </m:e>
                    </m:d>
                    <m:r>
                      <a:rPr lang="en-US" altLang="zh-CN" sz="2200" strike="sngStrike">
                        <a:solidFill>
                          <a:prstClr val="black">
                            <a:lumMod val="85000"/>
                            <a:lumOff val="15000"/>
                          </a:prstClr>
                        </a:solidFill>
                        <a:latin typeface="Cambria Math"/>
                        <a:ea typeface="微软雅黑" panose="020B0503020204020204" pitchFamily="34" charset="-122"/>
                        <a:cs typeface="Arial" panose="020B0604020202020204" pitchFamily="34" charset="0"/>
                      </a:rPr>
                      <m:t>&gt;0</m:t>
                    </m:r>
                  </m:oMath>
                </a14:m>
                <a:r>
                  <a:rPr lang="zh-CN" altLang="zh-CN" sz="2200" strike="sngStrike"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，。如果被错误划分，即为误分类点，则</a:t>
                </a:r>
                <a14:m>
                  <m:oMath xmlns:m="http://schemas.openxmlformats.org/officeDocument/2006/math">
                    <m:sSub>
                      <m:sSubPr>
                        <m:ctrlPr>
                          <a:rPr lang="zh-CN" altLang="zh-CN" sz="2200" i="1" strike="sngStrike">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strike="sngStrike">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strike="sngStrike">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ctrlPr>
                          <a:rPr lang="zh-CN" altLang="zh-CN" sz="2200" i="1" strike="sngStrike">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strike="sngStrike">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strike="sngStrike">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strike="sngStrike">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strike="sngStrike">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p>
                            <m:r>
                              <a:rPr lang="en-US" altLang="zh-CN" sz="2200" strike="sngStrike">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r>
                          <a:rPr lang="en-US" altLang="zh-CN" sz="2200" strike="sngStrike">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strike="sngStrike">
                            <a:solidFill>
                              <a:prstClr val="black">
                                <a:lumMod val="85000"/>
                                <a:lumOff val="15000"/>
                              </a:prstClr>
                            </a:solidFill>
                            <a:latin typeface="Cambria Math"/>
                            <a:ea typeface="微软雅黑" panose="020B0503020204020204" pitchFamily="34" charset="-122"/>
                            <a:cs typeface="Arial" panose="020B0604020202020204" pitchFamily="34" charset="0"/>
                          </a:rPr>
                          <m:t>𝜃</m:t>
                        </m:r>
                      </m:e>
                    </m:d>
                    <m:r>
                      <a:rPr lang="en-US" altLang="zh-CN" sz="2200" strike="sngStrike">
                        <a:solidFill>
                          <a:prstClr val="black">
                            <a:lumMod val="85000"/>
                            <a:lumOff val="15000"/>
                          </a:prstClr>
                        </a:solidFill>
                        <a:latin typeface="Cambria Math"/>
                        <a:ea typeface="微软雅黑" panose="020B0503020204020204" pitchFamily="34" charset="-122"/>
                        <a:cs typeface="Arial" panose="020B0604020202020204" pitchFamily="34" charset="0"/>
                      </a:rPr>
                      <m:t>≤0</m:t>
                    </m:r>
                  </m:oMath>
                </a14:m>
                <a:r>
                  <a:rPr lang="zh-CN" altLang="zh-CN" sz="2200" strike="sngStrike"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strike="sngStrike"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r="-659" b="-2429"/>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7.1.1 </a:t>
            </a:r>
            <a:r>
              <a:rPr lang="zh-CN" altLang="en-US" sz="2800" b="1" dirty="0">
                <a:solidFill>
                  <a:srgbClr val="0070C0"/>
                </a:solidFill>
                <a:latin typeface="微软雅黑" panose="020B0503020204020204" pitchFamily="34" charset="-122"/>
                <a:ea typeface="微软雅黑" panose="020B0503020204020204" pitchFamily="34" charset="-122"/>
              </a:rPr>
              <a:t>神经元</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22694832"/>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21553"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训练过程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3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对某一输入样本向量：</a:t>
            </a:r>
          </a:p>
          <a:p>
            <a:pPr marL="0" indent="457200">
              <a:lnSpc>
                <a:spcPct val="13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）决定胜者。将样本向量从输入层输入，计算它与输出层每一个节点代表的权值的距离，距离最小的输出节点为胜者。</a:t>
            </a:r>
          </a:p>
          <a:p>
            <a:pPr marL="0" indent="457200">
              <a:lnSpc>
                <a:spcPct val="13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）调整权值。在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SOM</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网络中，不仅调整胜者，还要调整邻近的节点，因此，要定义一个胜者邻域。该邻域以胜者为中心设定一个半径，对覆盖范围内的输出节点的权值进行调整。一般来说都是使它们向输入的样本向量靠近，调整的幅度根据与胜者的距离远近有关。邻域半径一般会设计成随着训练轮数的增加而减少。对调整过的权值要重新进行归一化。</a:t>
            </a:r>
          </a:p>
          <a:p>
            <a:pPr marL="0" indent="457200">
              <a:lnSpc>
                <a:spcPct val="13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将所有样本依次输入网络对权值进行上述调整，可进行多轮。结束的条件一般为达到最大轮数，或者权值的调整幅度小于指定的阈值。</a:t>
            </a: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7.3.2 </a:t>
            </a:r>
            <a:r>
              <a:rPr lang="zh-CN" altLang="en-US" sz="2800" b="1" dirty="0">
                <a:solidFill>
                  <a:srgbClr val="0070C0"/>
                </a:solidFill>
                <a:latin typeface="微软雅黑" panose="020B0503020204020204" pitchFamily="34" charset="-122"/>
                <a:ea typeface="微软雅黑" panose="020B0503020204020204" pitchFamily="34" charset="-122"/>
              </a:rPr>
              <a:t>自组织特征映射网络的结构与学习</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70</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48613604"/>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8575" y="2166806"/>
            <a:ext cx="9093835" cy="1228090"/>
          </a:xfrm>
          <a:prstGeom prst="rect">
            <a:avLst/>
          </a:prstGeom>
          <a:noFill/>
        </p:spPr>
        <p:txBody>
          <a:bodyPr wrap="square" lIns="121854" tIns="60926" rIns="121854" bIns="60926" rtlCol="0">
            <a:spAutoFit/>
          </a:bodyPr>
          <a:lstStyle/>
          <a:p>
            <a:pPr algn="ctr" defTabSz="1218565"/>
            <a:r>
              <a:rPr lang="zh-CN" altLang="en-US" sz="7195" b="1" dirty="0">
                <a:solidFill>
                  <a:srgbClr val="0070C0"/>
                </a:solidFill>
                <a:latin typeface="微软雅黑" panose="020B0503020204020204" pitchFamily="34" charset="-122"/>
                <a:ea typeface="微软雅黑" panose="020B0503020204020204" pitchFamily="34" charset="-122"/>
              </a:rPr>
              <a:t>谢谢</a:t>
            </a:r>
          </a:p>
        </p:txBody>
      </p:sp>
      <p:sp>
        <p:nvSpPr>
          <p:cNvPr id="12" name="TextBox 11"/>
          <p:cNvSpPr txBox="1"/>
          <p:nvPr/>
        </p:nvSpPr>
        <p:spPr>
          <a:xfrm>
            <a:off x="436891" y="455853"/>
            <a:ext cx="1744896" cy="861706"/>
          </a:xfrm>
          <a:prstGeom prst="rect">
            <a:avLst/>
          </a:prstGeom>
          <a:noFill/>
        </p:spPr>
        <p:txBody>
          <a:bodyPr wrap="none" lIns="121854" tIns="60926" rIns="121854" bIns="60926" rtlCol="0">
            <a:spAutoFit/>
          </a:bodyPr>
          <a:lstStyle/>
          <a:p>
            <a:pPr defTabSz="1218565"/>
            <a:r>
              <a:rPr lang="en-US" altLang="zh-CN" sz="4800" dirty="0">
                <a:solidFill>
                  <a:prstClr val="white"/>
                </a:solidFill>
                <a:latin typeface="Eras Bold ITC" panose="020B0907030504020204" pitchFamily="34" charset="0"/>
                <a:ea typeface="宋体" panose="02010600030101010101" pitchFamily="2" charset="-122"/>
              </a:rPr>
              <a:t>LOGO</a:t>
            </a:r>
            <a:endParaRPr lang="zh-CN" altLang="en-US" sz="4800" dirty="0">
              <a:solidFill>
                <a:prstClr val="white"/>
              </a:solidFill>
              <a:latin typeface="Eras Bold ITC" panose="020B0907030504020204" pitchFamily="34" charset="0"/>
              <a:ea typeface="宋体" panose="02010600030101010101" pitchFamily="2" charset="-122"/>
            </a:endParaRPr>
          </a:p>
        </p:txBody>
      </p:sp>
    </p:spTree>
    <p:extLst>
      <p:ext uri="{BB962C8B-B14F-4D97-AF65-F5344CB8AC3E}">
        <p14:creationId xmlns:p14="http://schemas.microsoft.com/office/powerpoint/2010/main" val="306910954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感知机模型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设感知机的样本集</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𝐒</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包含个</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样本，每个样本</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包括一个实例</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和一个标签</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zh-CN"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b="0" i="1" smtClean="0">
                            <a:solidFill>
                              <a:prstClr val="black">
                                <a:lumMod val="85000"/>
                                <a:lumOff val="15000"/>
                              </a:prstClr>
                            </a:solidFill>
                            <a:latin typeface="Cambria Math"/>
                            <a:ea typeface="微软雅黑" panose="020B0503020204020204" pitchFamily="34" charset="-122"/>
                            <a:cs typeface="Arial" panose="020B0604020202020204" pitchFamily="34" charset="0"/>
                          </a:rPr>
                          <m:t>0</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7.1.1 </a:t>
            </a:r>
            <a:r>
              <a:rPr lang="zh-CN" altLang="en-US" sz="2800" b="1" dirty="0">
                <a:solidFill>
                  <a:srgbClr val="0070C0"/>
                </a:solidFill>
                <a:latin typeface="微软雅黑" panose="020B0503020204020204" pitchFamily="34" charset="-122"/>
                <a:ea typeface="微软雅黑" panose="020B0503020204020204" pitchFamily="34" charset="-122"/>
              </a:rPr>
              <a:t>神经元</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extLst>
                  <p:ext uri="{D42A27DB-BD31-4B8C-83A1-F6EECF244321}">
                    <p14:modId xmlns:p14="http://schemas.microsoft.com/office/powerpoint/2010/main" val="940189480"/>
                  </p:ext>
                </p:extLst>
              </p:nvPr>
            </p:nvGraphicFramePr>
            <p:xfrm>
              <a:off x="557047" y="2560057"/>
              <a:ext cx="7894546" cy="3338616"/>
            </p:xfrm>
            <a:graphic>
              <a:graphicData uri="http://schemas.openxmlformats.org/drawingml/2006/table">
                <a:tbl>
                  <a:tblPr firstRow="1" firstCol="1" bandRow="1">
                    <a:tableStyleId>{0E3FDE45-AF77-4B5C-9715-49D594BDF05E}</a:tableStyleId>
                  </a:tblPr>
                  <a:tblGrid>
                    <a:gridCol w="878965">
                      <a:extLst>
                        <a:ext uri="{9D8B030D-6E8A-4147-A177-3AD203B41FA5}">
                          <a16:colId xmlns:a16="http://schemas.microsoft.com/office/drawing/2014/main" val="20000"/>
                        </a:ext>
                      </a:extLst>
                    </a:gridCol>
                    <a:gridCol w="7015581">
                      <a:extLst>
                        <a:ext uri="{9D8B030D-6E8A-4147-A177-3AD203B41FA5}">
                          <a16:colId xmlns:a16="http://schemas.microsoft.com/office/drawing/2014/main" val="20001"/>
                        </a:ext>
                      </a:extLst>
                    </a:gridCol>
                  </a:tblGrid>
                  <a:tr h="608506">
                    <a:tc>
                      <a:txBody>
                        <a:bodyPr/>
                        <a:lstStyle/>
                        <a:p>
                          <a:pPr algn="ctr">
                            <a:spcAft>
                              <a:spcPts val="0"/>
                            </a:spcAft>
                          </a:pPr>
                          <a:r>
                            <a:rPr lang="zh-CN" sz="2800" kern="100" dirty="0">
                              <a:effectLst/>
                              <a:latin typeface="楷体" panose="02010609060101010101" pitchFamily="49" charset="-122"/>
                              <a:ea typeface="楷体" panose="02010609060101010101" pitchFamily="49" charset="-122"/>
                            </a:rPr>
                            <a:t>步数</a:t>
                          </a:r>
                          <a:endParaRPr lang="zh-CN" sz="3600" kern="100" dirty="0">
                            <a:solidFill>
                              <a:srgbClr val="31849B"/>
                            </a:solidFill>
                            <a:effectLst/>
                            <a:latin typeface="楷体" panose="02010609060101010101" pitchFamily="49" charset="-122"/>
                            <a:ea typeface="楷体" panose="02010609060101010101" pitchFamily="49" charset="-122"/>
                          </a:endParaRPr>
                        </a:p>
                      </a:txBody>
                      <a:tcPr marL="68580" marR="68580" marT="0" marB="0"/>
                    </a:tc>
                    <a:tc>
                      <a:txBody>
                        <a:bodyPr/>
                        <a:lstStyle/>
                        <a:p>
                          <a:pPr algn="ctr">
                            <a:spcAft>
                              <a:spcPts val="0"/>
                            </a:spcAft>
                          </a:pPr>
                          <a:r>
                            <a:rPr lang="zh-CN" sz="2800" kern="100">
                              <a:effectLst/>
                              <a:latin typeface="楷体" panose="02010609060101010101" pitchFamily="49" charset="-122"/>
                              <a:ea typeface="楷体" panose="02010609060101010101" pitchFamily="49" charset="-122"/>
                            </a:rPr>
                            <a:t>操作</a:t>
                          </a:r>
                          <a:endParaRPr lang="zh-CN" sz="3600" kern="100">
                            <a:solidFill>
                              <a:srgbClr val="31849B"/>
                            </a:solidFill>
                            <a:effectLst/>
                            <a:latin typeface="楷体" panose="02010609060101010101" pitchFamily="49" charset="-122"/>
                            <a:ea typeface="楷体" panose="02010609060101010101" pitchFamily="49" charset="-122"/>
                          </a:endParaRPr>
                        </a:p>
                      </a:txBody>
                      <a:tcPr marL="68580" marR="68580" marT="0" marB="0"/>
                    </a:tc>
                    <a:extLst>
                      <a:ext uri="{0D108BD9-81ED-4DB2-BD59-A6C34878D82A}">
                        <a16:rowId xmlns:a16="http://schemas.microsoft.com/office/drawing/2014/main" val="10000"/>
                      </a:ext>
                    </a:extLst>
                  </a:tr>
                  <a:tr h="608506">
                    <a:tc>
                      <a:txBody>
                        <a:bodyPr/>
                        <a:lstStyle/>
                        <a:p>
                          <a:pPr algn="ctr">
                            <a:spcAft>
                              <a:spcPts val="0"/>
                            </a:spcAft>
                          </a:pPr>
                          <a:r>
                            <a:rPr lang="en-US" sz="2800" kern="100">
                              <a:effectLst/>
                              <a:latin typeface="楷体" panose="02010609060101010101" pitchFamily="49" charset="-122"/>
                              <a:ea typeface="楷体" panose="02010609060101010101" pitchFamily="49" charset="-122"/>
                            </a:rPr>
                            <a:t>1</a:t>
                          </a:r>
                          <a:endParaRPr lang="zh-CN" sz="3600" kern="100">
                            <a:solidFill>
                              <a:srgbClr val="31849B"/>
                            </a:solidFill>
                            <a:effectLst/>
                            <a:latin typeface="楷体" panose="02010609060101010101" pitchFamily="49" charset="-122"/>
                            <a:ea typeface="楷体" panose="02010609060101010101" pitchFamily="49" charset="-122"/>
                          </a:endParaRPr>
                        </a:p>
                      </a:txBody>
                      <a:tcPr marL="68580" marR="68580" marT="0" marB="0"/>
                    </a:tc>
                    <a:tc>
                      <a:txBody>
                        <a:bodyPr/>
                        <a:lstStyle/>
                        <a:p>
                          <a:pPr algn="l">
                            <a:spcAft>
                              <a:spcPts val="0"/>
                            </a:spcAft>
                          </a:pPr>
                          <a:r>
                            <a:rPr lang="zh-CN" sz="2800" kern="100">
                              <a:effectLst/>
                              <a:latin typeface="楷体" panose="02010609060101010101" pitchFamily="49" charset="-122"/>
                              <a:ea typeface="楷体" panose="02010609060101010101" pitchFamily="49" charset="-122"/>
                            </a:rPr>
                            <a:t>设定步长</a:t>
                          </a:r>
                          <a14:m>
                            <m:oMath xmlns:m="http://schemas.openxmlformats.org/officeDocument/2006/math">
                              <m:r>
                                <a:rPr lang="en-US" sz="2800" kern="100">
                                  <a:effectLst/>
                                  <a:latin typeface="Cambria Math"/>
                                </a:rPr>
                                <m:t>𝜂</m:t>
                              </m:r>
                            </m:oMath>
                          </a14:m>
                          <a:r>
                            <a:rPr lang="zh-CN" sz="2800" kern="100">
                              <a:effectLst/>
                              <a:latin typeface="楷体" panose="02010609060101010101" pitchFamily="49" charset="-122"/>
                              <a:ea typeface="楷体" panose="02010609060101010101" pitchFamily="49" charset="-122"/>
                            </a:rPr>
                            <a:t>，随机选取</a:t>
                          </a:r>
                          <a14:m>
                            <m:oMath xmlns:m="http://schemas.openxmlformats.org/officeDocument/2006/math">
                              <m:r>
                                <a:rPr lang="en-US" sz="2800" kern="100">
                                  <a:effectLst/>
                                  <a:latin typeface="Cambria Math"/>
                                </a:rPr>
                                <m:t>𝑾</m:t>
                              </m:r>
                            </m:oMath>
                          </a14:m>
                          <a:r>
                            <a:rPr lang="zh-CN" sz="2800" kern="100">
                              <a:effectLst/>
                              <a:latin typeface="楷体" panose="02010609060101010101" pitchFamily="49" charset="-122"/>
                              <a:ea typeface="楷体" panose="02010609060101010101" pitchFamily="49" charset="-122"/>
                            </a:rPr>
                            <a:t>和</a:t>
                          </a:r>
                          <a14:m>
                            <m:oMath xmlns:m="http://schemas.openxmlformats.org/officeDocument/2006/math">
                              <m:r>
                                <m:rPr>
                                  <m:sty m:val="p"/>
                                </m:rPr>
                                <a:rPr lang="en-US" sz="2800" kern="100">
                                  <a:effectLst/>
                                  <a:latin typeface="Cambria Math"/>
                                </a:rPr>
                                <m:t>θ</m:t>
                              </m:r>
                            </m:oMath>
                          </a14:m>
                          <a:r>
                            <a:rPr lang="zh-CN" sz="2800" kern="100">
                              <a:effectLst/>
                              <a:latin typeface="楷体" panose="02010609060101010101" pitchFamily="49" charset="-122"/>
                              <a:ea typeface="楷体" panose="02010609060101010101" pitchFamily="49" charset="-122"/>
                            </a:rPr>
                            <a:t>初值</a:t>
                          </a:r>
                          <a:endParaRPr lang="zh-CN" sz="3600" kern="100">
                            <a:solidFill>
                              <a:srgbClr val="31849B"/>
                            </a:solidFill>
                            <a:effectLst/>
                            <a:latin typeface="楷体" panose="02010609060101010101" pitchFamily="49" charset="-122"/>
                            <a:ea typeface="楷体" panose="02010609060101010101" pitchFamily="49" charset="-122"/>
                          </a:endParaRPr>
                        </a:p>
                      </a:txBody>
                      <a:tcPr marL="68580" marR="68580" marT="0" marB="0"/>
                    </a:tc>
                    <a:extLst>
                      <a:ext uri="{0D108BD9-81ED-4DB2-BD59-A6C34878D82A}">
                        <a16:rowId xmlns:a16="http://schemas.microsoft.com/office/drawing/2014/main" val="10001"/>
                      </a:ext>
                    </a:extLst>
                  </a:tr>
                  <a:tr h="1513098">
                    <a:tc>
                      <a:txBody>
                        <a:bodyPr/>
                        <a:lstStyle/>
                        <a:p>
                          <a:pPr algn="ctr">
                            <a:spcAft>
                              <a:spcPts val="0"/>
                            </a:spcAft>
                          </a:pPr>
                          <a:r>
                            <a:rPr lang="en-US" sz="2800" kern="100">
                              <a:effectLst/>
                              <a:latin typeface="楷体" panose="02010609060101010101" pitchFamily="49" charset="-122"/>
                              <a:ea typeface="楷体" panose="02010609060101010101" pitchFamily="49" charset="-122"/>
                            </a:rPr>
                            <a:t>2</a:t>
                          </a:r>
                          <a:endParaRPr lang="zh-CN" sz="3600" kern="100">
                            <a:solidFill>
                              <a:srgbClr val="31849B"/>
                            </a:solidFill>
                            <a:effectLst/>
                            <a:latin typeface="楷体" panose="02010609060101010101" pitchFamily="49" charset="-122"/>
                            <a:ea typeface="楷体" panose="02010609060101010101" pitchFamily="49" charset="-122"/>
                          </a:endParaRPr>
                        </a:p>
                      </a:txBody>
                      <a:tcPr marL="68580" marR="68580" marT="0" marB="0"/>
                    </a:tc>
                    <a:tc>
                      <a:txBody>
                        <a:bodyPr/>
                        <a:lstStyle/>
                        <a:p>
                          <a:pPr algn="just">
                            <a:spcAft>
                              <a:spcPts val="0"/>
                            </a:spcAft>
                          </a:pPr>
                          <a:r>
                            <a:rPr lang="zh-CN" sz="2800" kern="100" dirty="0">
                              <a:effectLst/>
                              <a:latin typeface="楷体" panose="02010609060101010101" pitchFamily="49" charset="-122"/>
                              <a:ea typeface="楷体" panose="02010609060101010101" pitchFamily="49" charset="-122"/>
                            </a:rPr>
                            <a:t>从样本集</a:t>
                          </a:r>
                          <a14:m>
                            <m:oMath xmlns:m="http://schemas.openxmlformats.org/officeDocument/2006/math">
                              <m:r>
                                <m:rPr>
                                  <m:sty m:val="p"/>
                                </m:rPr>
                                <a:rPr lang="en-US" sz="2800" kern="100">
                                  <a:effectLst/>
                                  <a:latin typeface="Cambria Math"/>
                                </a:rPr>
                                <m:t>S</m:t>
                              </m:r>
                            </m:oMath>
                          </a14:m>
                          <a:r>
                            <a:rPr lang="zh-CN" sz="2800" kern="100" dirty="0">
                              <a:effectLst/>
                              <a:latin typeface="楷体" panose="02010609060101010101" pitchFamily="49" charset="-122"/>
                              <a:ea typeface="楷体" panose="02010609060101010101" pitchFamily="49" charset="-122"/>
                            </a:rPr>
                            <a:t>中选取一个样本</a:t>
                          </a:r>
                          <a14:m>
                            <m:oMath xmlns:m="http://schemas.openxmlformats.org/officeDocument/2006/math">
                              <m:sSub>
                                <m:sSubPr>
                                  <m:ctrlPr>
                                    <a:rPr lang="zh-CN" sz="2800" i="1" kern="100">
                                      <a:effectLst/>
                                      <a:latin typeface="Cambria Math" panose="02040503050406030204" pitchFamily="18" charset="0"/>
                                    </a:rPr>
                                  </m:ctrlPr>
                                </m:sSubPr>
                                <m:e>
                                  <m:r>
                                    <a:rPr lang="en-US" sz="2800" kern="100">
                                      <a:effectLst/>
                                      <a:latin typeface="Cambria Math"/>
                                    </a:rPr>
                                    <m:t>𝑠</m:t>
                                  </m:r>
                                </m:e>
                                <m:sub>
                                  <m:r>
                                    <a:rPr lang="en-US" sz="2800" kern="100">
                                      <a:effectLst/>
                                      <a:latin typeface="Cambria Math"/>
                                    </a:rPr>
                                    <m:t>𝑖</m:t>
                                  </m:r>
                                </m:sub>
                              </m:sSub>
                              <m:r>
                                <a:rPr lang="en-US" sz="2800" kern="100">
                                  <a:effectLst/>
                                  <a:latin typeface="Cambria Math"/>
                                </a:rPr>
                                <m:t>=</m:t>
                              </m:r>
                              <m:d>
                                <m:dPr>
                                  <m:ctrlPr>
                                    <a:rPr lang="zh-CN" sz="2800" i="1" kern="100">
                                      <a:effectLst/>
                                      <a:latin typeface="Cambria Math" panose="02040503050406030204" pitchFamily="18" charset="0"/>
                                    </a:rPr>
                                  </m:ctrlPr>
                                </m:dPr>
                                <m:e>
                                  <m:sSub>
                                    <m:sSubPr>
                                      <m:ctrlPr>
                                        <a:rPr lang="zh-CN" sz="2800" i="1" kern="100">
                                          <a:effectLst/>
                                          <a:latin typeface="Cambria Math" panose="02040503050406030204" pitchFamily="18" charset="0"/>
                                        </a:rPr>
                                      </m:ctrlPr>
                                    </m:sSubPr>
                                    <m:e>
                                      <m:r>
                                        <a:rPr lang="en-US" sz="2800" kern="100">
                                          <a:effectLst/>
                                          <a:latin typeface="Cambria Math"/>
                                        </a:rPr>
                                        <m:t>𝒙</m:t>
                                      </m:r>
                                    </m:e>
                                    <m:sub>
                                      <m:r>
                                        <a:rPr lang="en-US" sz="2800" kern="100">
                                          <a:effectLst/>
                                          <a:latin typeface="Cambria Math"/>
                                        </a:rPr>
                                        <m:t>𝑖</m:t>
                                      </m:r>
                                    </m:sub>
                                  </m:sSub>
                                  <m:r>
                                    <a:rPr lang="en-US" sz="2800" kern="100">
                                      <a:effectLst/>
                                      <a:latin typeface="Cambria Math"/>
                                    </a:rPr>
                                    <m:t>,</m:t>
                                  </m:r>
                                  <m:sSub>
                                    <m:sSubPr>
                                      <m:ctrlPr>
                                        <a:rPr lang="zh-CN" sz="2800" i="1" kern="100">
                                          <a:effectLst/>
                                          <a:latin typeface="Cambria Math" panose="02040503050406030204" pitchFamily="18" charset="0"/>
                                        </a:rPr>
                                      </m:ctrlPr>
                                    </m:sSubPr>
                                    <m:e>
                                      <m:r>
                                        <a:rPr lang="en-US" sz="2800" kern="100">
                                          <a:effectLst/>
                                          <a:latin typeface="Cambria Math"/>
                                        </a:rPr>
                                        <m:t>𝑦</m:t>
                                      </m:r>
                                    </m:e>
                                    <m:sub>
                                      <m:r>
                                        <a:rPr lang="en-US" sz="2800" kern="100">
                                          <a:effectLst/>
                                          <a:latin typeface="Cambria Math"/>
                                        </a:rPr>
                                        <m:t>𝑖</m:t>
                                      </m:r>
                                    </m:sub>
                                  </m:sSub>
                                </m:e>
                              </m:d>
                            </m:oMath>
                          </a14:m>
                          <a:r>
                            <a:rPr lang="zh-CN" sz="2800" kern="100" dirty="0">
                              <a:effectLst/>
                              <a:latin typeface="楷体" panose="02010609060101010101" pitchFamily="49" charset="-122"/>
                              <a:ea typeface="楷体" panose="02010609060101010101" pitchFamily="49" charset="-122"/>
                            </a:rPr>
                            <a:t>，计算</a:t>
                          </a:r>
                          <a14:m>
                            <m:oMath xmlns:m="http://schemas.openxmlformats.org/officeDocument/2006/math">
                              <m:sSub>
                                <m:sSubPr>
                                  <m:ctrlPr>
                                    <a:rPr lang="zh-CN" sz="2800" i="1" kern="100">
                                      <a:effectLst/>
                                      <a:latin typeface="Cambria Math" panose="02040503050406030204" pitchFamily="18" charset="0"/>
                                    </a:rPr>
                                  </m:ctrlPr>
                                </m:sSubPr>
                                <m:e>
                                  <m:acc>
                                    <m:accPr>
                                      <m:chr m:val="̂"/>
                                      <m:ctrlPr>
                                        <a:rPr lang="zh-CN" sz="2800" i="1" kern="100">
                                          <a:effectLst/>
                                          <a:latin typeface="Cambria Math" panose="02040503050406030204" pitchFamily="18" charset="0"/>
                                        </a:rPr>
                                      </m:ctrlPr>
                                    </m:accPr>
                                    <m:e>
                                      <m:r>
                                        <a:rPr lang="en-US" sz="2800" kern="100">
                                          <a:effectLst/>
                                          <a:latin typeface="Cambria Math"/>
                                        </a:rPr>
                                        <m:t>𝑦</m:t>
                                      </m:r>
                                    </m:e>
                                  </m:acc>
                                </m:e>
                                <m:sub>
                                  <m:r>
                                    <a:rPr lang="en-US" sz="2800" kern="100">
                                      <a:effectLst/>
                                      <a:latin typeface="Cambria Math"/>
                                    </a:rPr>
                                    <m:t>𝑖</m:t>
                                  </m:r>
                                </m:sub>
                              </m:sSub>
                              <m:r>
                                <a:rPr lang="en-US" sz="2800" kern="100">
                                  <a:effectLst/>
                                  <a:latin typeface="Cambria Math"/>
                                </a:rPr>
                                <m:t>=</m:t>
                              </m:r>
                              <m:r>
                                <a:rPr lang="en-US" sz="2800" kern="100">
                                  <a:effectLst/>
                                  <a:latin typeface="Cambria Math"/>
                                </a:rPr>
                                <m:t>𝑢</m:t>
                              </m:r>
                              <m:d>
                                <m:dPr>
                                  <m:ctrlPr>
                                    <a:rPr lang="zh-CN" sz="2800" i="1" kern="100">
                                      <a:effectLst/>
                                      <a:latin typeface="Cambria Math" panose="02040503050406030204" pitchFamily="18" charset="0"/>
                                    </a:rPr>
                                  </m:ctrlPr>
                                </m:dPr>
                                <m:e>
                                  <m:r>
                                    <a:rPr lang="en-US" sz="2800" kern="100">
                                      <a:effectLst/>
                                      <a:latin typeface="Cambria Math"/>
                                    </a:rPr>
                                    <m:t>𝑾</m:t>
                                  </m:r>
                                  <m:r>
                                    <a:rPr lang="en-US" sz="2800" kern="100">
                                      <a:effectLst/>
                                      <a:latin typeface="Cambria Math"/>
                                    </a:rPr>
                                    <m:t>∙</m:t>
                                  </m:r>
                                  <m:sSup>
                                    <m:sSupPr>
                                      <m:ctrlPr>
                                        <a:rPr lang="zh-CN" sz="2800" i="1" kern="100">
                                          <a:effectLst/>
                                          <a:latin typeface="Cambria Math" panose="02040503050406030204" pitchFamily="18" charset="0"/>
                                        </a:rPr>
                                      </m:ctrlPr>
                                    </m:sSupPr>
                                    <m:e>
                                      <m:sSub>
                                        <m:sSubPr>
                                          <m:ctrlPr>
                                            <a:rPr lang="zh-CN" sz="2800" i="1" kern="100">
                                              <a:effectLst/>
                                              <a:latin typeface="Cambria Math" panose="02040503050406030204" pitchFamily="18" charset="0"/>
                                            </a:rPr>
                                          </m:ctrlPr>
                                        </m:sSubPr>
                                        <m:e>
                                          <m:r>
                                            <a:rPr lang="en-US" sz="2800" kern="100">
                                              <a:effectLst/>
                                              <a:latin typeface="Cambria Math"/>
                                            </a:rPr>
                                            <m:t>𝒙</m:t>
                                          </m:r>
                                        </m:e>
                                        <m:sub>
                                          <m:r>
                                            <a:rPr lang="en-US" sz="2800" kern="100">
                                              <a:effectLst/>
                                              <a:latin typeface="Cambria Math"/>
                                            </a:rPr>
                                            <m:t>𝑖</m:t>
                                          </m:r>
                                        </m:sub>
                                      </m:sSub>
                                    </m:e>
                                    <m:sup>
                                      <m:r>
                                        <a:rPr lang="en-US" sz="2800" kern="100">
                                          <a:effectLst/>
                                          <a:latin typeface="Cambria Math"/>
                                        </a:rPr>
                                        <m:t>𝑻</m:t>
                                      </m:r>
                                    </m:sup>
                                  </m:sSup>
                                  <m:r>
                                    <a:rPr lang="en-US" sz="2800" kern="100">
                                      <a:effectLst/>
                                      <a:latin typeface="Cambria Math"/>
                                    </a:rPr>
                                    <m:t>+</m:t>
                                  </m:r>
                                  <m:r>
                                    <a:rPr lang="en-US" sz="2800" kern="100">
                                      <a:effectLst/>
                                      <a:latin typeface="Cambria Math"/>
                                    </a:rPr>
                                    <m:t>𝜃</m:t>
                                  </m:r>
                                </m:e>
                              </m:d>
                            </m:oMath>
                          </a14:m>
                          <a:r>
                            <a:rPr lang="en-US" sz="2800" kern="100" dirty="0">
                              <a:effectLst/>
                              <a:latin typeface="楷体" panose="02010609060101010101" pitchFamily="49" charset="-122"/>
                              <a:ea typeface="楷体" panose="02010609060101010101" pitchFamily="49" charset="-122"/>
                            </a:rPr>
                            <a:t>,</a:t>
                          </a:r>
                          <a:r>
                            <a:rPr lang="zh-CN" sz="2800" kern="100" dirty="0">
                              <a:effectLst/>
                              <a:latin typeface="楷体" panose="02010609060101010101" pitchFamily="49" charset="-122"/>
                              <a:ea typeface="楷体" panose="02010609060101010101" pitchFamily="49" charset="-122"/>
                            </a:rPr>
                            <a:t>调整系数：</a:t>
                          </a:r>
                          <a14:m>
                            <m:oMath xmlns:m="http://schemas.openxmlformats.org/officeDocument/2006/math">
                              <m:r>
                                <a:rPr lang="en-US" sz="2800" kern="100">
                                  <a:effectLst/>
                                  <a:latin typeface="Cambria Math"/>
                                </a:rPr>
                                <m:t>𝑾</m:t>
                              </m:r>
                              <m:r>
                                <a:rPr lang="en-US" sz="2800" kern="100">
                                  <a:effectLst/>
                                  <a:latin typeface="Cambria Math"/>
                                </a:rPr>
                                <m:t>←</m:t>
                              </m:r>
                              <m:r>
                                <a:rPr lang="en-US" sz="2800" kern="100">
                                  <a:effectLst/>
                                  <a:latin typeface="Cambria Math"/>
                                </a:rPr>
                                <m:t>𝑾</m:t>
                              </m:r>
                              <m:r>
                                <a:rPr lang="en-US" sz="2800" kern="100">
                                  <a:effectLst/>
                                  <a:latin typeface="Cambria Math"/>
                                </a:rPr>
                                <m:t>+</m:t>
                              </m:r>
                              <m:r>
                                <a:rPr lang="en-US" sz="2800" kern="100">
                                  <a:effectLst/>
                                  <a:latin typeface="Cambria Math"/>
                                </a:rPr>
                                <m:t>𝜂</m:t>
                              </m:r>
                              <m:d>
                                <m:dPr>
                                  <m:ctrlPr>
                                    <a:rPr lang="zh-CN" sz="2800" i="1" kern="100">
                                      <a:effectLst/>
                                      <a:latin typeface="Cambria Math" panose="02040503050406030204" pitchFamily="18" charset="0"/>
                                    </a:rPr>
                                  </m:ctrlPr>
                                </m:dPr>
                                <m:e>
                                  <m:sSub>
                                    <m:sSubPr>
                                      <m:ctrlPr>
                                        <a:rPr lang="zh-CN" sz="2800" i="1" kern="100">
                                          <a:effectLst/>
                                          <a:latin typeface="Cambria Math" panose="02040503050406030204" pitchFamily="18" charset="0"/>
                                        </a:rPr>
                                      </m:ctrlPr>
                                    </m:sSubPr>
                                    <m:e>
                                      <m:r>
                                        <a:rPr lang="en-US" sz="2800" kern="100">
                                          <a:effectLst/>
                                          <a:latin typeface="Cambria Math"/>
                                        </a:rPr>
                                        <m:t>𝑦</m:t>
                                      </m:r>
                                    </m:e>
                                    <m:sub>
                                      <m:r>
                                        <a:rPr lang="en-US" sz="2800" kern="100">
                                          <a:effectLst/>
                                          <a:latin typeface="Cambria Math"/>
                                        </a:rPr>
                                        <m:t>𝑖</m:t>
                                      </m:r>
                                    </m:sub>
                                  </m:sSub>
                                  <m:r>
                                    <a:rPr lang="en-US" sz="2800" kern="100">
                                      <a:effectLst/>
                                      <a:latin typeface="Cambria Math"/>
                                    </a:rPr>
                                    <m:t>−</m:t>
                                  </m:r>
                                  <m:sSub>
                                    <m:sSubPr>
                                      <m:ctrlPr>
                                        <a:rPr lang="zh-CN" sz="2800" i="1" kern="100">
                                          <a:effectLst/>
                                          <a:latin typeface="Cambria Math" panose="02040503050406030204" pitchFamily="18" charset="0"/>
                                        </a:rPr>
                                      </m:ctrlPr>
                                    </m:sSubPr>
                                    <m:e>
                                      <m:acc>
                                        <m:accPr>
                                          <m:chr m:val="̂"/>
                                          <m:ctrlPr>
                                            <a:rPr lang="zh-CN" sz="2800" i="1" kern="100">
                                              <a:effectLst/>
                                              <a:latin typeface="Cambria Math" panose="02040503050406030204" pitchFamily="18" charset="0"/>
                                            </a:rPr>
                                          </m:ctrlPr>
                                        </m:accPr>
                                        <m:e>
                                          <m:r>
                                            <a:rPr lang="en-US" sz="2800" kern="100">
                                              <a:effectLst/>
                                              <a:latin typeface="Cambria Math"/>
                                            </a:rPr>
                                            <m:t>𝑦</m:t>
                                          </m:r>
                                        </m:e>
                                      </m:acc>
                                    </m:e>
                                    <m:sub>
                                      <m:r>
                                        <a:rPr lang="en-US" sz="2800" kern="100">
                                          <a:effectLst/>
                                          <a:latin typeface="Cambria Math"/>
                                        </a:rPr>
                                        <m:t>𝑖</m:t>
                                      </m:r>
                                    </m:sub>
                                  </m:sSub>
                                </m:e>
                              </m:d>
                              <m:sSub>
                                <m:sSubPr>
                                  <m:ctrlPr>
                                    <a:rPr lang="zh-CN" sz="2800" i="1" kern="100">
                                      <a:effectLst/>
                                      <a:latin typeface="Cambria Math" panose="02040503050406030204" pitchFamily="18" charset="0"/>
                                    </a:rPr>
                                  </m:ctrlPr>
                                </m:sSubPr>
                                <m:e>
                                  <m:r>
                                    <a:rPr lang="en-US" sz="2800" kern="100">
                                      <a:effectLst/>
                                      <a:latin typeface="Cambria Math"/>
                                    </a:rPr>
                                    <m:t>𝒙</m:t>
                                  </m:r>
                                </m:e>
                                <m:sub>
                                  <m:r>
                                    <a:rPr lang="en-US" sz="2800" kern="100">
                                      <a:effectLst/>
                                      <a:latin typeface="Cambria Math"/>
                                    </a:rPr>
                                    <m:t>𝑖</m:t>
                                  </m:r>
                                </m:sub>
                              </m:sSub>
                            </m:oMath>
                          </a14:m>
                          <a:r>
                            <a:rPr lang="zh-CN" sz="2800" kern="100" dirty="0">
                              <a:effectLst/>
                              <a:latin typeface="楷体" panose="02010609060101010101" pitchFamily="49" charset="-122"/>
                              <a:ea typeface="楷体" panose="02010609060101010101" pitchFamily="49" charset="-122"/>
                            </a:rPr>
                            <a:t>，</a:t>
                          </a:r>
                          <a14:m>
                            <m:oMath xmlns:m="http://schemas.openxmlformats.org/officeDocument/2006/math">
                              <m:r>
                                <a:rPr lang="en-US" sz="2800" kern="100">
                                  <a:effectLst/>
                                  <a:latin typeface="Cambria Math"/>
                                </a:rPr>
                                <m:t>𝜃</m:t>
                              </m:r>
                              <m:r>
                                <a:rPr lang="en-US" sz="2800" kern="100">
                                  <a:effectLst/>
                                  <a:latin typeface="Cambria Math"/>
                                </a:rPr>
                                <m:t>←</m:t>
                              </m:r>
                              <m:r>
                                <a:rPr lang="en-US" sz="2800" kern="100">
                                  <a:effectLst/>
                                  <a:latin typeface="Cambria Math"/>
                                </a:rPr>
                                <m:t>𝜃</m:t>
                              </m:r>
                              <m:r>
                                <a:rPr lang="en-US" sz="2800" kern="100">
                                  <a:effectLst/>
                                  <a:latin typeface="Cambria Math"/>
                                </a:rPr>
                                <m:t>+</m:t>
                              </m:r>
                              <m:r>
                                <a:rPr lang="en-US" sz="2800" kern="100">
                                  <a:effectLst/>
                                  <a:latin typeface="Cambria Math"/>
                                </a:rPr>
                                <m:t>𝜂</m:t>
                              </m:r>
                              <m:sSub>
                                <m:sSubPr>
                                  <m:ctrlPr>
                                    <a:rPr lang="zh-CN" sz="2800" i="1" kern="100">
                                      <a:effectLst/>
                                      <a:latin typeface="Cambria Math" panose="02040503050406030204" pitchFamily="18" charset="0"/>
                                    </a:rPr>
                                  </m:ctrlPr>
                                </m:sSubPr>
                                <m:e>
                                  <m:d>
                                    <m:dPr>
                                      <m:ctrlPr>
                                        <a:rPr lang="zh-CN" sz="2800" i="1" kern="100">
                                          <a:effectLst/>
                                          <a:latin typeface="Cambria Math" panose="02040503050406030204" pitchFamily="18" charset="0"/>
                                        </a:rPr>
                                      </m:ctrlPr>
                                    </m:dPr>
                                    <m:e>
                                      <m:sSub>
                                        <m:sSubPr>
                                          <m:ctrlPr>
                                            <a:rPr lang="zh-CN" sz="2800" i="1" kern="100">
                                              <a:effectLst/>
                                              <a:latin typeface="Cambria Math" panose="02040503050406030204" pitchFamily="18" charset="0"/>
                                            </a:rPr>
                                          </m:ctrlPr>
                                        </m:sSubPr>
                                        <m:e>
                                          <m:r>
                                            <a:rPr lang="en-US" sz="2800" kern="100">
                                              <a:effectLst/>
                                              <a:latin typeface="Cambria Math"/>
                                            </a:rPr>
                                            <m:t>𝑦</m:t>
                                          </m:r>
                                        </m:e>
                                        <m:sub>
                                          <m:r>
                                            <a:rPr lang="en-US" sz="2800" kern="100">
                                              <a:effectLst/>
                                              <a:latin typeface="Cambria Math"/>
                                            </a:rPr>
                                            <m:t>𝑖</m:t>
                                          </m:r>
                                        </m:sub>
                                      </m:sSub>
                                      <m:r>
                                        <a:rPr lang="en-US" sz="2800" kern="100">
                                          <a:effectLst/>
                                          <a:latin typeface="Cambria Math"/>
                                        </a:rPr>
                                        <m:t>−</m:t>
                                      </m:r>
                                      <m:sSub>
                                        <m:sSubPr>
                                          <m:ctrlPr>
                                            <a:rPr lang="zh-CN" sz="2800" i="1" kern="100">
                                              <a:effectLst/>
                                              <a:latin typeface="Cambria Math" panose="02040503050406030204" pitchFamily="18" charset="0"/>
                                            </a:rPr>
                                          </m:ctrlPr>
                                        </m:sSubPr>
                                        <m:e>
                                          <m:acc>
                                            <m:accPr>
                                              <m:chr m:val="̂"/>
                                              <m:ctrlPr>
                                                <a:rPr lang="zh-CN" sz="2800" i="1" kern="100">
                                                  <a:effectLst/>
                                                  <a:latin typeface="Cambria Math" panose="02040503050406030204" pitchFamily="18" charset="0"/>
                                                </a:rPr>
                                              </m:ctrlPr>
                                            </m:accPr>
                                            <m:e>
                                              <m:r>
                                                <a:rPr lang="en-US" sz="2800" kern="100">
                                                  <a:effectLst/>
                                                  <a:latin typeface="Cambria Math"/>
                                                </a:rPr>
                                                <m:t>𝑦</m:t>
                                              </m:r>
                                            </m:e>
                                          </m:acc>
                                        </m:e>
                                        <m:sub>
                                          <m:r>
                                            <a:rPr lang="en-US" sz="2800" kern="100">
                                              <a:effectLst/>
                                              <a:latin typeface="Cambria Math"/>
                                            </a:rPr>
                                            <m:t>𝑖</m:t>
                                          </m:r>
                                        </m:sub>
                                      </m:sSub>
                                    </m:e>
                                  </m:d>
                                </m:e>
                                <m:sub>
                                  <m:r>
                                    <a:rPr lang="en-US" sz="2800" strike="sngStrike" kern="100">
                                      <a:effectLst/>
                                      <a:latin typeface="Cambria Math"/>
                                    </a:rPr>
                                    <m:t>𝑖</m:t>
                                  </m:r>
                                </m:sub>
                              </m:sSub>
                            </m:oMath>
                          </a14:m>
                          <a:endParaRPr lang="zh-CN" sz="3600" kern="100" dirty="0">
                            <a:solidFill>
                              <a:srgbClr val="31849B"/>
                            </a:solidFill>
                            <a:effectLst/>
                            <a:latin typeface="楷体" panose="02010609060101010101" pitchFamily="49" charset="-122"/>
                            <a:ea typeface="楷体" panose="02010609060101010101" pitchFamily="49" charset="-122"/>
                          </a:endParaRPr>
                        </a:p>
                      </a:txBody>
                      <a:tcPr marL="68580" marR="68580" marT="0" marB="0"/>
                    </a:tc>
                    <a:extLst>
                      <a:ext uri="{0D108BD9-81ED-4DB2-BD59-A6C34878D82A}">
                        <a16:rowId xmlns:a16="http://schemas.microsoft.com/office/drawing/2014/main" val="10002"/>
                      </a:ext>
                    </a:extLst>
                  </a:tr>
                  <a:tr h="608506">
                    <a:tc>
                      <a:txBody>
                        <a:bodyPr/>
                        <a:lstStyle/>
                        <a:p>
                          <a:pPr algn="ctr">
                            <a:spcAft>
                              <a:spcPts val="0"/>
                            </a:spcAft>
                          </a:pPr>
                          <a:r>
                            <a:rPr lang="en-US" sz="2800" kern="100">
                              <a:effectLst/>
                              <a:latin typeface="楷体" panose="02010609060101010101" pitchFamily="49" charset="-122"/>
                              <a:ea typeface="楷体" panose="02010609060101010101" pitchFamily="49" charset="-122"/>
                            </a:rPr>
                            <a:t>3</a:t>
                          </a:r>
                          <a:endParaRPr lang="zh-CN" sz="3600" kern="100">
                            <a:solidFill>
                              <a:srgbClr val="31849B"/>
                            </a:solidFill>
                            <a:effectLst/>
                            <a:latin typeface="楷体" panose="02010609060101010101" pitchFamily="49" charset="-122"/>
                            <a:ea typeface="楷体" panose="02010609060101010101" pitchFamily="49" charset="-122"/>
                          </a:endParaRPr>
                        </a:p>
                      </a:txBody>
                      <a:tcPr marL="68580" marR="68580" marT="0" marB="0"/>
                    </a:tc>
                    <a:tc>
                      <a:txBody>
                        <a:bodyPr/>
                        <a:lstStyle/>
                        <a:p>
                          <a:pPr algn="just">
                            <a:spcAft>
                              <a:spcPts val="0"/>
                            </a:spcAft>
                          </a:pPr>
                          <a:r>
                            <a:rPr lang="zh-CN" sz="2800" kern="100" dirty="0">
                              <a:effectLst/>
                              <a:latin typeface="楷体" panose="02010609060101010101" pitchFamily="49" charset="-122"/>
                              <a:ea typeface="楷体" panose="02010609060101010101" pitchFamily="49" charset="-122"/>
                            </a:rPr>
                            <a:t>重复第</a:t>
                          </a:r>
                          <a:r>
                            <a:rPr lang="en-US" sz="2800" kern="100" dirty="0">
                              <a:effectLst/>
                              <a:latin typeface="楷体" panose="02010609060101010101" pitchFamily="49" charset="-122"/>
                              <a:ea typeface="楷体" panose="02010609060101010101" pitchFamily="49" charset="-122"/>
                            </a:rPr>
                            <a:t>2</a:t>
                          </a:r>
                          <a:r>
                            <a:rPr lang="zh-CN" sz="2800" kern="100" dirty="0">
                              <a:effectLst/>
                              <a:latin typeface="楷体" panose="02010609060101010101" pitchFamily="49" charset="-122"/>
                              <a:ea typeface="楷体" panose="02010609060101010101" pitchFamily="49" charset="-122"/>
                            </a:rPr>
                            <a:t>步，直到没有误分类点</a:t>
                          </a:r>
                          <a:endParaRPr lang="zh-CN" sz="3600" kern="100" dirty="0">
                            <a:solidFill>
                              <a:srgbClr val="31849B"/>
                            </a:solidFill>
                            <a:effectLst/>
                            <a:latin typeface="楷体" panose="02010609060101010101" pitchFamily="49" charset="-122"/>
                            <a:ea typeface="楷体" panose="02010609060101010101" pitchFamily="49" charset="-122"/>
                          </a:endParaRPr>
                        </a:p>
                      </a:txBody>
                      <a:tcPr marL="68580" marR="68580" marT="0" marB="0"/>
                    </a:tc>
                    <a:extLst>
                      <a:ext uri="{0D108BD9-81ED-4DB2-BD59-A6C34878D82A}">
                        <a16:rowId xmlns:a16="http://schemas.microsoft.com/office/drawing/2014/main" val="10003"/>
                      </a:ext>
                    </a:extLst>
                  </a:tr>
                </a:tbl>
              </a:graphicData>
            </a:graphic>
          </p:graphicFrame>
        </mc:Choice>
        <mc:Fallback xmlns="">
          <p:graphicFrame>
            <p:nvGraphicFramePr>
              <p:cNvPr id="8" name="表格 7"/>
              <p:cNvGraphicFramePr>
                <a:graphicFrameLocks noGrp="1"/>
              </p:cNvGraphicFramePr>
              <p:nvPr>
                <p:extLst>
                  <p:ext uri="{D42A27DB-BD31-4B8C-83A1-F6EECF244321}">
                    <p14:modId xmlns:p14="http://schemas.microsoft.com/office/powerpoint/2010/main" val="940189480"/>
                  </p:ext>
                </p:extLst>
              </p:nvPr>
            </p:nvGraphicFramePr>
            <p:xfrm>
              <a:off x="557047" y="2560057"/>
              <a:ext cx="7894546" cy="3338616"/>
            </p:xfrm>
            <a:graphic>
              <a:graphicData uri="http://schemas.openxmlformats.org/drawingml/2006/table">
                <a:tbl>
                  <a:tblPr firstRow="1" firstCol="1" bandRow="1">
                    <a:tableStyleId>{0E3FDE45-AF77-4B5C-9715-49D594BDF05E}</a:tableStyleId>
                  </a:tblPr>
                  <a:tblGrid>
                    <a:gridCol w="878965"/>
                    <a:gridCol w="7015581"/>
                  </a:tblGrid>
                  <a:tr h="608506">
                    <a:tc>
                      <a:txBody>
                        <a:bodyPr/>
                        <a:lstStyle/>
                        <a:p>
                          <a:pPr algn="ctr">
                            <a:spcAft>
                              <a:spcPts val="0"/>
                            </a:spcAft>
                          </a:pPr>
                          <a:r>
                            <a:rPr lang="zh-CN" sz="2800" kern="100" dirty="0">
                              <a:effectLst/>
                              <a:latin typeface="楷体" panose="02010609060101010101" pitchFamily="49" charset="-122"/>
                              <a:ea typeface="楷体" panose="02010609060101010101" pitchFamily="49" charset="-122"/>
                            </a:rPr>
                            <a:t>步数</a:t>
                          </a:r>
                          <a:endParaRPr lang="zh-CN" sz="3600" kern="100" dirty="0">
                            <a:solidFill>
                              <a:srgbClr val="31849B"/>
                            </a:solidFill>
                            <a:effectLst/>
                            <a:latin typeface="楷体" panose="02010609060101010101" pitchFamily="49" charset="-122"/>
                            <a:ea typeface="楷体" panose="02010609060101010101" pitchFamily="49" charset="-122"/>
                          </a:endParaRPr>
                        </a:p>
                      </a:txBody>
                      <a:tcPr marL="68580" marR="68580" marT="0" marB="0"/>
                    </a:tc>
                    <a:tc>
                      <a:txBody>
                        <a:bodyPr/>
                        <a:lstStyle/>
                        <a:p>
                          <a:pPr algn="ctr">
                            <a:spcAft>
                              <a:spcPts val="0"/>
                            </a:spcAft>
                          </a:pPr>
                          <a:r>
                            <a:rPr lang="zh-CN" sz="2800" kern="100">
                              <a:effectLst/>
                              <a:latin typeface="楷体" panose="02010609060101010101" pitchFamily="49" charset="-122"/>
                              <a:ea typeface="楷体" panose="02010609060101010101" pitchFamily="49" charset="-122"/>
                            </a:rPr>
                            <a:t>操作</a:t>
                          </a:r>
                          <a:endParaRPr lang="zh-CN" sz="3600" kern="100">
                            <a:solidFill>
                              <a:srgbClr val="31849B"/>
                            </a:solidFill>
                            <a:effectLst/>
                            <a:latin typeface="楷体" panose="02010609060101010101" pitchFamily="49" charset="-122"/>
                            <a:ea typeface="楷体" panose="02010609060101010101" pitchFamily="49" charset="-122"/>
                          </a:endParaRPr>
                        </a:p>
                      </a:txBody>
                      <a:tcPr marL="68580" marR="68580" marT="0" marB="0"/>
                    </a:tc>
                  </a:tr>
                  <a:tr h="608506">
                    <a:tc>
                      <a:txBody>
                        <a:bodyPr/>
                        <a:lstStyle/>
                        <a:p>
                          <a:pPr algn="ctr">
                            <a:spcAft>
                              <a:spcPts val="0"/>
                            </a:spcAft>
                          </a:pPr>
                          <a:r>
                            <a:rPr lang="en-US" sz="2800" kern="100">
                              <a:effectLst/>
                              <a:latin typeface="楷体" panose="02010609060101010101" pitchFamily="49" charset="-122"/>
                              <a:ea typeface="楷体" panose="02010609060101010101" pitchFamily="49" charset="-122"/>
                            </a:rPr>
                            <a:t>1</a:t>
                          </a:r>
                          <a:endParaRPr lang="zh-CN" sz="3600" kern="100">
                            <a:solidFill>
                              <a:srgbClr val="31849B"/>
                            </a:solidFill>
                            <a:effectLst/>
                            <a:latin typeface="楷体" panose="02010609060101010101" pitchFamily="49" charset="-122"/>
                            <a:ea typeface="楷体" panose="02010609060101010101" pitchFamily="49" charset="-122"/>
                          </a:endParaRPr>
                        </a:p>
                      </a:txBody>
                      <a:tcPr marL="68580" marR="68580" marT="0" marB="0"/>
                    </a:tc>
                    <a:tc>
                      <a:txBody>
                        <a:bodyPr/>
                        <a:lstStyle/>
                        <a:p>
                          <a:endParaRPr lang="zh-CN"/>
                        </a:p>
                      </a:txBody>
                      <a:tcPr marL="68580" marR="68580" marT="0" marB="0">
                        <a:blipFill rotWithShape="1">
                          <a:blip r:embed="rId4"/>
                          <a:stretch>
                            <a:fillRect l="-12511" t="-118000" r="-87" b="-353000"/>
                          </a:stretch>
                        </a:blipFill>
                      </a:tcPr>
                    </a:tc>
                  </a:tr>
                  <a:tr h="1513098">
                    <a:tc>
                      <a:txBody>
                        <a:bodyPr/>
                        <a:lstStyle/>
                        <a:p>
                          <a:pPr algn="ctr">
                            <a:spcAft>
                              <a:spcPts val="0"/>
                            </a:spcAft>
                          </a:pPr>
                          <a:r>
                            <a:rPr lang="en-US" sz="2800" kern="100">
                              <a:effectLst/>
                              <a:latin typeface="楷体" panose="02010609060101010101" pitchFamily="49" charset="-122"/>
                              <a:ea typeface="楷体" panose="02010609060101010101" pitchFamily="49" charset="-122"/>
                            </a:rPr>
                            <a:t>2</a:t>
                          </a:r>
                          <a:endParaRPr lang="zh-CN" sz="3600" kern="100">
                            <a:solidFill>
                              <a:srgbClr val="31849B"/>
                            </a:solidFill>
                            <a:effectLst/>
                            <a:latin typeface="楷体" panose="02010609060101010101" pitchFamily="49" charset="-122"/>
                            <a:ea typeface="楷体" panose="02010609060101010101" pitchFamily="49" charset="-122"/>
                          </a:endParaRPr>
                        </a:p>
                      </a:txBody>
                      <a:tcPr marL="68580" marR="68580" marT="0" marB="0"/>
                    </a:tc>
                    <a:tc>
                      <a:txBody>
                        <a:bodyPr/>
                        <a:lstStyle/>
                        <a:p>
                          <a:endParaRPr lang="zh-CN"/>
                        </a:p>
                      </a:txBody>
                      <a:tcPr marL="68580" marR="68580" marT="0" marB="0">
                        <a:blipFill rotWithShape="1">
                          <a:blip r:embed="rId4"/>
                          <a:stretch>
                            <a:fillRect l="-12511" t="-87903" r="-87" b="-42339"/>
                          </a:stretch>
                        </a:blipFill>
                      </a:tcPr>
                    </a:tc>
                  </a:tr>
                  <a:tr h="608506">
                    <a:tc>
                      <a:txBody>
                        <a:bodyPr/>
                        <a:lstStyle/>
                        <a:p>
                          <a:pPr algn="ctr">
                            <a:spcAft>
                              <a:spcPts val="0"/>
                            </a:spcAft>
                          </a:pPr>
                          <a:r>
                            <a:rPr lang="en-US" sz="2800" kern="100">
                              <a:effectLst/>
                              <a:latin typeface="楷体" panose="02010609060101010101" pitchFamily="49" charset="-122"/>
                              <a:ea typeface="楷体" panose="02010609060101010101" pitchFamily="49" charset="-122"/>
                            </a:rPr>
                            <a:t>3</a:t>
                          </a:r>
                          <a:endParaRPr lang="zh-CN" sz="3600" kern="100">
                            <a:solidFill>
                              <a:srgbClr val="31849B"/>
                            </a:solidFill>
                            <a:effectLst/>
                            <a:latin typeface="楷体" panose="02010609060101010101" pitchFamily="49" charset="-122"/>
                            <a:ea typeface="楷体" panose="02010609060101010101" pitchFamily="49" charset="-122"/>
                          </a:endParaRPr>
                        </a:p>
                      </a:txBody>
                      <a:tcPr marL="68580" marR="68580" marT="0" marB="0"/>
                    </a:tc>
                    <a:tc>
                      <a:txBody>
                        <a:bodyPr/>
                        <a:lstStyle/>
                        <a:p>
                          <a:pPr algn="just">
                            <a:spcAft>
                              <a:spcPts val="0"/>
                            </a:spcAft>
                          </a:pPr>
                          <a:r>
                            <a:rPr lang="zh-CN" sz="2800" kern="100" dirty="0">
                              <a:effectLst/>
                              <a:latin typeface="楷体" panose="02010609060101010101" pitchFamily="49" charset="-122"/>
                              <a:ea typeface="楷体" panose="02010609060101010101" pitchFamily="49" charset="-122"/>
                            </a:rPr>
                            <a:t>重复第</a:t>
                          </a:r>
                          <a:r>
                            <a:rPr lang="en-US" sz="2800" kern="100" dirty="0">
                              <a:effectLst/>
                              <a:latin typeface="楷体" panose="02010609060101010101" pitchFamily="49" charset="-122"/>
                              <a:ea typeface="楷体" panose="02010609060101010101" pitchFamily="49" charset="-122"/>
                            </a:rPr>
                            <a:t>2</a:t>
                          </a:r>
                          <a:r>
                            <a:rPr lang="zh-CN" sz="2800" kern="100" dirty="0">
                              <a:effectLst/>
                              <a:latin typeface="楷体" panose="02010609060101010101" pitchFamily="49" charset="-122"/>
                              <a:ea typeface="楷体" panose="02010609060101010101" pitchFamily="49" charset="-122"/>
                            </a:rPr>
                            <a:t>步，直到没有误分类点</a:t>
                          </a:r>
                          <a:endParaRPr lang="zh-CN" sz="3600" kern="100" dirty="0">
                            <a:solidFill>
                              <a:srgbClr val="31849B"/>
                            </a:solidFill>
                            <a:effectLst/>
                            <a:latin typeface="楷体" panose="02010609060101010101" pitchFamily="49" charset="-122"/>
                            <a:ea typeface="楷体" panose="02010609060101010101" pitchFamily="49" charset="-122"/>
                          </a:endParaRPr>
                        </a:p>
                      </a:txBody>
                      <a:tcPr marL="68580" marR="68580" marT="0" marB="0"/>
                    </a:tc>
                  </a:tr>
                </a:tbl>
              </a:graphicData>
            </a:graphic>
          </p:graphicFrame>
        </mc:Fallback>
      </mc:AlternateContent>
    </p:spTree>
    <p:extLst>
      <p:ext uri="{BB962C8B-B14F-4D97-AF65-F5344CB8AC3E}">
        <p14:creationId xmlns:p14="http://schemas.microsoft.com/office/powerpoint/2010/main" val="157452731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514683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激励函数</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除了阶跃函数、符号函数和近似阈值函数的</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Sigmoid</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函数外，常用的还有</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ReLU</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函数、</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Softplus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函数和</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tanh</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函数。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ReLU</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函数的定义为：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𝑚𝑎𝑥</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Softplus</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函数的定义为：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𝑙𝑛</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sup>
                          </m:sSup>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tanh</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函数的图像类似于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Sigmoid</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函数，作用也类似于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Sigmoid</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函数。它的定义为：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𝑡𝑎𝑛h</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𝑠𝑖𝑛h</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𝑐𝑜𝑠h</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sup>
                          </m:sSup>
                        </m:num>
                        <m:den>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sup>
                          </m:sSup>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5146838" cy="5773971"/>
              </a:xfrm>
              <a:prstGeom prst="rect">
                <a:avLst/>
              </a:prstGeom>
              <a:blipFill rotWithShape="1">
                <a:blip r:embed="rId4"/>
                <a:stretch>
                  <a:fillRect l="-1896" r="-6161" b="-5280"/>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7.1.1 </a:t>
            </a:r>
            <a:r>
              <a:rPr lang="zh-CN" altLang="en-US" sz="2800" b="1" dirty="0">
                <a:solidFill>
                  <a:srgbClr val="0070C0"/>
                </a:solidFill>
                <a:latin typeface="微软雅黑" panose="020B0503020204020204" pitchFamily="34" charset="-122"/>
                <a:ea typeface="微软雅黑" panose="020B0503020204020204" pitchFamily="34" charset="-122"/>
              </a:rPr>
              <a:t>神经元</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65228"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9550" y="1716571"/>
            <a:ext cx="5038725"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162872"/>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简约年度工作总结述职报告商务动态PPT模板35"/>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6"/>
  <p:tag name="KSO_WM_TEMPLATE_SCENE_ID" val="1"/>
  <p:tag name="KSO_WM_TEMPLATE_JOB_ID" val="6"/>
  <p:tag name="KSO_WM_TEMPLATE_TOPIC_DEFAULT"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07">
      <a:dk1>
        <a:sysClr val="windowText" lastClr="000000"/>
      </a:dk1>
      <a:lt1>
        <a:sysClr val="window" lastClr="FFFFFF"/>
      </a:lt1>
      <a:dk2>
        <a:srgbClr val="1F497D"/>
      </a:dk2>
      <a:lt2>
        <a:srgbClr val="EEECE1"/>
      </a:lt2>
      <a:accent1>
        <a:srgbClr val="0070C0"/>
      </a:accent1>
      <a:accent2>
        <a:srgbClr val="FFC000"/>
      </a:accent2>
      <a:accent3>
        <a:srgbClr val="BFBFBF"/>
      </a:accent3>
      <a:accent4>
        <a:srgbClr val="BFBFBF"/>
      </a:accent4>
      <a:accent5>
        <a:srgbClr val="BFBFB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17429</TotalTime>
  <Words>4706</Words>
  <Application>Microsoft Office PowerPoint</Application>
  <PresentationFormat>全屏显示(4:3)</PresentationFormat>
  <Paragraphs>579</Paragraphs>
  <Slides>71</Slides>
  <Notes>71</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2</vt:i4>
      </vt:variant>
      <vt:variant>
        <vt:lpstr>幻灯片标题</vt:lpstr>
      </vt:variant>
      <vt:variant>
        <vt:i4>71</vt:i4>
      </vt:variant>
    </vt:vector>
  </HeadingPairs>
  <TitlesOfParts>
    <vt:vector size="83" baseType="lpstr">
      <vt:lpstr>等线</vt:lpstr>
      <vt:lpstr>等线 Light</vt:lpstr>
      <vt:lpstr>楷体</vt:lpstr>
      <vt:lpstr>微软雅黑</vt:lpstr>
      <vt:lpstr>Arial</vt:lpstr>
      <vt:lpstr>Calibri</vt:lpstr>
      <vt:lpstr>Cambria Math</vt:lpstr>
      <vt:lpstr>Eras Bold ITC</vt:lpstr>
      <vt:lpstr>Office 主题​​</vt:lpstr>
      <vt:lpstr>1_Office 主题​​</vt:lpstr>
      <vt:lpstr>Visio.Drawing.15</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蓝色简约年度工作总结述职报告商务动态PPT模板35</dc:title>
  <dc:creator>WangHJ</dc:creator>
  <cp:lastModifiedBy>zhilei chen</cp:lastModifiedBy>
  <cp:revision>287</cp:revision>
  <dcterms:created xsi:type="dcterms:W3CDTF">2017-02-15T16:34:00Z</dcterms:created>
  <dcterms:modified xsi:type="dcterms:W3CDTF">2024-06-19T03:04:06Z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2052-10.1.0.7521</vt:lpwstr>
  </property>
</Properties>
</file>